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Proxima Nova"/>
      <p:regular r:id="rId71"/>
      <p:bold r:id="rId72"/>
      <p:italic r:id="rId73"/>
      <p:boldItalic r:id="rId74"/>
    </p:embeddedFont>
    <p:embeddedFont>
      <p:font typeface="Source Code Pro"/>
      <p:regular r:id="rId75"/>
      <p:bold r:id="rId76"/>
      <p:italic r:id="rId77"/>
      <p:boldItalic r:id="rId78"/>
    </p:embeddedFont>
    <p:embeddedFont>
      <p:font typeface="Oswald"/>
      <p:regular r:id="rId79"/>
      <p:bold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Oswald-bold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italic.fntdata"/><Relationship Id="rId72" Type="http://schemas.openxmlformats.org/officeDocument/2006/relationships/font" Target="fonts/ProximaNova-bold.fntdata"/><Relationship Id="rId31" Type="http://schemas.openxmlformats.org/officeDocument/2006/relationships/slide" Target="slides/slide26.xml"/><Relationship Id="rId75" Type="http://schemas.openxmlformats.org/officeDocument/2006/relationships/font" Target="fonts/SourceCodePro-regular.fntdata"/><Relationship Id="rId30" Type="http://schemas.openxmlformats.org/officeDocument/2006/relationships/slide" Target="slides/slide25.xml"/><Relationship Id="rId74" Type="http://schemas.openxmlformats.org/officeDocument/2006/relationships/font" Target="fonts/ProximaNova-boldItalic.fntdata"/><Relationship Id="rId33" Type="http://schemas.openxmlformats.org/officeDocument/2006/relationships/slide" Target="slides/slide28.xml"/><Relationship Id="rId77" Type="http://schemas.openxmlformats.org/officeDocument/2006/relationships/font" Target="fonts/SourceCodePro-italic.fntdata"/><Relationship Id="rId32" Type="http://schemas.openxmlformats.org/officeDocument/2006/relationships/slide" Target="slides/slide27.xml"/><Relationship Id="rId76" Type="http://schemas.openxmlformats.org/officeDocument/2006/relationships/font" Target="fonts/SourceCodePro-bold.fntdata"/><Relationship Id="rId35" Type="http://schemas.openxmlformats.org/officeDocument/2006/relationships/slide" Target="slides/slide30.xml"/><Relationship Id="rId79" Type="http://schemas.openxmlformats.org/officeDocument/2006/relationships/font" Target="fonts/Oswald-regular.fntdata"/><Relationship Id="rId34" Type="http://schemas.openxmlformats.org/officeDocument/2006/relationships/slide" Target="slides/slide29.xml"/><Relationship Id="rId78" Type="http://schemas.openxmlformats.org/officeDocument/2006/relationships/font" Target="fonts/SourceCodePro-boldItalic.fntdata"/><Relationship Id="rId71" Type="http://schemas.openxmlformats.org/officeDocument/2006/relationships/font" Target="fonts/ProximaNova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65eec30ac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65eec30ac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5eec30a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5eec30a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65eec30ac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65eec30ac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Lips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Hair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Eyes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understands a face.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65eec30ac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65eec30ac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Here are some more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Red hair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Hair color identification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Skin tone.</a:t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6a62e15b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6a62e15b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5eec30ac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5eec30ac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65eec30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65eec30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65eec30ac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65eec30ac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65eec30ac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65eec30ac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Sepia</a:t>
            </a:r>
            <a:r>
              <a:rPr lang="en"/>
              <a:t> hue to the photos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65eec30ac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65eec30ac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65eec30a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65eec30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Parts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Colorization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Corrupt Image correction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Super Resolution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of these 3 problem we use 3 architectures of neural network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CNN, Vanilla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RCNN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AECNN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65eec30ac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65eec30ac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65eec30a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65eec30a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65eec30ac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65eec30ac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65eec30ac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65eec30ac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65eec30ac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65eec30ac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65eec30ac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65eec30ac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Although AECNN looks the best overall.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Best Color reproduction is by the Vanilla AECNN although it produces grey patches.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69787a6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69787a6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82ea0ae2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82ea0ae2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done with the help of Generator class from fit generator from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!! NORMALIZATION from 258 to 0-&gt;1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69787a66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69787a66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69787a66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69787a66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Multiple Convolutional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Batch normalization in between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Input takes as 128 128 1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Output as 128 128 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69a8fbe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69a8fbe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These are the packages used in this project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TF and Keras for all the neural network design, implementation and control.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Numpy to store and tweak the array form of image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Sci kit image  for image manipulation</a:t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69787a66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69787a66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Lips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Hair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Eyes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understands a face.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69787a66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69787a66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Here are some more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Red hair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Color of hair by face.</a:t>
            </a:r>
            <a:endParaRPr b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69787a66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69787a66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69787a663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69787a663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128 because as 2’s expoenents.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69787a663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69787a663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69787a663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69787a663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69787a663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69787a663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69787a663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69787a663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69787a663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69787a663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128 because as 2’s expoenents.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69787a663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569787a663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82ea0ae2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82ea0ae2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Dataset being used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picked a image dataset of Celebrity 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called the CelebA dataset developed by the University of Hong Kong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picked it cause the nature of the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is the faces and most images that we humans take are of 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dataset consists of 200K images consisting of various poses and background.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hope is that the algorithm learns the human face semantics as in color of hair, texture of skin or the roundness of the iris.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69787a663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69787a663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69787a663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69787a663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69787a663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69787a663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69787a663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69787a663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Best is AECNN with over 88% accuracy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accracy is of MSE therefore cannot be correlated with the color reproduction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Again, AECNN did the best but the devil is in the details.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look close enough you would see that  RCNN managed to reproduces the fine textures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82eebd8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582eebd8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82eebd86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82eebd8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done with the help of Generator class from fit generator from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82eebd86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582eebd86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Input : greyscale of the image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Input Size : 3 x 128 x 128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Training epochs : 10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Training period : 15 days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Trained on 200000 images of faces of celebrity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We will come back to the results after dicussing the model itself</a:t>
            </a:r>
            <a:endParaRPr b="1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82eebd86f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582eebd86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Multiple Convolutional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Batch normalization in between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Input takes as 128 128 1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Output as 128 128 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82eebd86f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582eebd86f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Lips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Hair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Eyes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understands a face.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582eebd86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582eebd86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Here are some more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Red hair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Color of hair by face.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65eec30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65eec30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82eebd86f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582eebd86f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582eebd86f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582eebd86f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128 because as 2’s expoenents.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582eebd86f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582eebd86f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582eebd86f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582eebd86f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82eebd86f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82eebd86f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582eebd86f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582eebd86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582eebd86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582eebd86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128 because as 2’s expoenents.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82eebd86f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82eebd86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82eebd86f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582eebd86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582eebd86f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582eebd86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5eec30a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65eec30a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82eebd86f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82eebd86f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582eebd86f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582eebd86f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582eebd86f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582eebd86f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56a62e17f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56a62e17f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6a62e17f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6a62e17f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6a62e17f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6a62e17f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82ea0ae2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82ea0ae2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82ea0ae2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82ea0ae2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82ea0ae2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82ea0ae2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done with the help of Generator class from fit generator from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13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26.png"/><Relationship Id="rId13" Type="http://schemas.openxmlformats.org/officeDocument/2006/relationships/image" Target="../media/image33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14" Type="http://schemas.openxmlformats.org/officeDocument/2006/relationships/image" Target="../media/image48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42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4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39.png"/><Relationship Id="rId8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50.png"/><Relationship Id="rId6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38.png"/><Relationship Id="rId13" Type="http://schemas.openxmlformats.org/officeDocument/2006/relationships/image" Target="../media/image58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5" Type="http://schemas.openxmlformats.org/officeDocument/2006/relationships/image" Target="../media/image49.png"/><Relationship Id="rId14" Type="http://schemas.openxmlformats.org/officeDocument/2006/relationships/image" Target="../media/image44.png"/><Relationship Id="rId17" Type="http://schemas.openxmlformats.org/officeDocument/2006/relationships/image" Target="../media/image60.png"/><Relationship Id="rId16" Type="http://schemas.openxmlformats.org/officeDocument/2006/relationships/image" Target="../media/image51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18" Type="http://schemas.openxmlformats.org/officeDocument/2006/relationships/image" Target="../media/image53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61.png"/><Relationship Id="rId13" Type="http://schemas.openxmlformats.org/officeDocument/2006/relationships/image" Target="../media/image54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6.png"/><Relationship Id="rId14" Type="http://schemas.openxmlformats.org/officeDocument/2006/relationships/image" Target="../media/image73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39.png"/><Relationship Id="rId8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62.png"/><Relationship Id="rId6" Type="http://schemas.openxmlformats.org/officeDocument/2006/relationships/image" Target="../media/image79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38.png"/><Relationship Id="rId13" Type="http://schemas.openxmlformats.org/officeDocument/2006/relationships/image" Target="../media/image65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5" Type="http://schemas.openxmlformats.org/officeDocument/2006/relationships/image" Target="../media/image68.png"/><Relationship Id="rId14" Type="http://schemas.openxmlformats.org/officeDocument/2006/relationships/image" Target="../media/image67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35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42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75.png"/><Relationship Id="rId8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80.png"/><Relationship Id="rId9" Type="http://schemas.openxmlformats.org/officeDocument/2006/relationships/image" Target="../media/image94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5" Type="http://schemas.openxmlformats.org/officeDocument/2006/relationships/image" Target="../media/image2.png"/><Relationship Id="rId6" Type="http://schemas.openxmlformats.org/officeDocument/2006/relationships/image" Target="../media/image12.jpg"/><Relationship Id="rId7" Type="http://schemas.openxmlformats.org/officeDocument/2006/relationships/image" Target="../media/image1.jpg"/><Relationship Id="rId8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92.png"/><Relationship Id="rId13" Type="http://schemas.openxmlformats.org/officeDocument/2006/relationships/image" Target="../media/image101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97.png"/><Relationship Id="rId15" Type="http://schemas.openxmlformats.org/officeDocument/2006/relationships/image" Target="../media/image114.png"/><Relationship Id="rId14" Type="http://schemas.openxmlformats.org/officeDocument/2006/relationships/image" Target="../media/image102.png"/><Relationship Id="rId16" Type="http://schemas.openxmlformats.org/officeDocument/2006/relationships/image" Target="../media/image113.png"/><Relationship Id="rId5" Type="http://schemas.openxmlformats.org/officeDocument/2006/relationships/image" Target="../media/image86.png"/><Relationship Id="rId6" Type="http://schemas.openxmlformats.org/officeDocument/2006/relationships/image" Target="../media/image90.png"/><Relationship Id="rId7" Type="http://schemas.openxmlformats.org/officeDocument/2006/relationships/image" Target="../media/image100.png"/><Relationship Id="rId8" Type="http://schemas.openxmlformats.org/officeDocument/2006/relationships/image" Target="../media/image9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8.png"/><Relationship Id="rId4" Type="http://schemas.openxmlformats.org/officeDocument/2006/relationships/image" Target="../media/image112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0.png"/><Relationship Id="rId10" Type="http://schemas.openxmlformats.org/officeDocument/2006/relationships/image" Target="../media/image115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3.png"/><Relationship Id="rId4" Type="http://schemas.openxmlformats.org/officeDocument/2006/relationships/image" Target="../media/image109.png"/><Relationship Id="rId9" Type="http://schemas.openxmlformats.org/officeDocument/2006/relationships/image" Target="../media/image107.png"/><Relationship Id="rId5" Type="http://schemas.openxmlformats.org/officeDocument/2006/relationships/image" Target="../media/image111.png"/><Relationship Id="rId6" Type="http://schemas.openxmlformats.org/officeDocument/2006/relationships/image" Target="../media/image106.png"/><Relationship Id="rId7" Type="http://schemas.openxmlformats.org/officeDocument/2006/relationships/image" Target="../media/image104.png"/><Relationship Id="rId8" Type="http://schemas.openxmlformats.org/officeDocument/2006/relationships/image" Target="../media/image1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3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1.png"/><Relationship Id="rId10" Type="http://schemas.openxmlformats.org/officeDocument/2006/relationships/image" Target="../media/image129.png"/><Relationship Id="rId13" Type="http://schemas.openxmlformats.org/officeDocument/2006/relationships/image" Target="../media/image135.png"/><Relationship Id="rId1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7.png"/><Relationship Id="rId4" Type="http://schemas.openxmlformats.org/officeDocument/2006/relationships/image" Target="../media/image125.png"/><Relationship Id="rId9" Type="http://schemas.openxmlformats.org/officeDocument/2006/relationships/image" Target="../media/image121.png"/><Relationship Id="rId15" Type="http://schemas.openxmlformats.org/officeDocument/2006/relationships/image" Target="../media/image132.png"/><Relationship Id="rId14" Type="http://schemas.openxmlformats.org/officeDocument/2006/relationships/image" Target="../media/image128.png"/><Relationship Id="rId16" Type="http://schemas.openxmlformats.org/officeDocument/2006/relationships/image" Target="../media/image134.png"/><Relationship Id="rId5" Type="http://schemas.openxmlformats.org/officeDocument/2006/relationships/image" Target="../media/image122.png"/><Relationship Id="rId6" Type="http://schemas.openxmlformats.org/officeDocument/2006/relationships/image" Target="../media/image124.png"/><Relationship Id="rId7" Type="http://schemas.openxmlformats.org/officeDocument/2006/relationships/image" Target="../media/image136.png"/><Relationship Id="rId8" Type="http://schemas.openxmlformats.org/officeDocument/2006/relationships/image" Target="../media/image1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3.png"/><Relationship Id="rId4" Type="http://schemas.openxmlformats.org/officeDocument/2006/relationships/image" Target="../media/image143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2.png"/><Relationship Id="rId10" Type="http://schemas.openxmlformats.org/officeDocument/2006/relationships/image" Target="../media/image154.png"/><Relationship Id="rId1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3.png"/><Relationship Id="rId4" Type="http://schemas.openxmlformats.org/officeDocument/2006/relationships/image" Target="../media/image138.png"/><Relationship Id="rId9" Type="http://schemas.openxmlformats.org/officeDocument/2006/relationships/image" Target="../media/image130.png"/><Relationship Id="rId5" Type="http://schemas.openxmlformats.org/officeDocument/2006/relationships/image" Target="../media/image139.png"/><Relationship Id="rId6" Type="http://schemas.openxmlformats.org/officeDocument/2006/relationships/image" Target="../media/image106.png"/><Relationship Id="rId7" Type="http://schemas.openxmlformats.org/officeDocument/2006/relationships/image" Target="../media/image104.png"/><Relationship Id="rId8" Type="http://schemas.openxmlformats.org/officeDocument/2006/relationships/image" Target="../media/image1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9.png"/><Relationship Id="rId4" Type="http://schemas.openxmlformats.org/officeDocument/2006/relationships/image" Target="../media/image141.png"/><Relationship Id="rId5" Type="http://schemas.openxmlformats.org/officeDocument/2006/relationships/image" Target="../media/image146.png"/><Relationship Id="rId6" Type="http://schemas.openxmlformats.org/officeDocument/2006/relationships/image" Target="../media/image149.png"/><Relationship Id="rId7" Type="http://schemas.openxmlformats.org/officeDocument/2006/relationships/image" Target="../media/image151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7.png"/><Relationship Id="rId10" Type="http://schemas.openxmlformats.org/officeDocument/2006/relationships/image" Target="../media/image153.png"/><Relationship Id="rId13" Type="http://schemas.openxmlformats.org/officeDocument/2006/relationships/image" Target="../media/image147.png"/><Relationship Id="rId1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7.png"/><Relationship Id="rId4" Type="http://schemas.openxmlformats.org/officeDocument/2006/relationships/image" Target="../media/image148.png"/><Relationship Id="rId9" Type="http://schemas.openxmlformats.org/officeDocument/2006/relationships/image" Target="../media/image121.png"/><Relationship Id="rId15" Type="http://schemas.openxmlformats.org/officeDocument/2006/relationships/image" Target="../media/image156.png"/><Relationship Id="rId14" Type="http://schemas.openxmlformats.org/officeDocument/2006/relationships/image" Target="../media/image158.png"/><Relationship Id="rId17" Type="http://schemas.openxmlformats.org/officeDocument/2006/relationships/image" Target="../media/image164.png"/><Relationship Id="rId16" Type="http://schemas.openxmlformats.org/officeDocument/2006/relationships/image" Target="../media/image172.png"/><Relationship Id="rId5" Type="http://schemas.openxmlformats.org/officeDocument/2006/relationships/image" Target="../media/image122.png"/><Relationship Id="rId6" Type="http://schemas.openxmlformats.org/officeDocument/2006/relationships/image" Target="../media/image150.png"/><Relationship Id="rId18" Type="http://schemas.openxmlformats.org/officeDocument/2006/relationships/image" Target="../media/image161.png"/><Relationship Id="rId7" Type="http://schemas.openxmlformats.org/officeDocument/2006/relationships/image" Target="../media/image136.png"/><Relationship Id="rId8" Type="http://schemas.openxmlformats.org/officeDocument/2006/relationships/image" Target="../media/image1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2.png"/><Relationship Id="rId4" Type="http://schemas.openxmlformats.org/officeDocument/2006/relationships/image" Target="../media/image168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1.png"/><Relationship Id="rId10" Type="http://schemas.openxmlformats.org/officeDocument/2006/relationships/image" Target="../media/image175.png"/><Relationship Id="rId1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67.png"/><Relationship Id="rId5" Type="http://schemas.openxmlformats.org/officeDocument/2006/relationships/image" Target="../media/image169.png"/><Relationship Id="rId6" Type="http://schemas.openxmlformats.org/officeDocument/2006/relationships/image" Target="../media/image165.png"/><Relationship Id="rId7" Type="http://schemas.openxmlformats.org/officeDocument/2006/relationships/image" Target="../media/image163.png"/><Relationship Id="rId8" Type="http://schemas.openxmlformats.org/officeDocument/2006/relationships/image" Target="../media/image1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2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0.png"/><Relationship Id="rId4" Type="http://schemas.openxmlformats.org/officeDocument/2006/relationships/image" Target="../media/image178.png"/><Relationship Id="rId9" Type="http://schemas.openxmlformats.org/officeDocument/2006/relationships/image" Target="../media/image176.png"/><Relationship Id="rId5" Type="http://schemas.openxmlformats.org/officeDocument/2006/relationships/image" Target="../media/image159.png"/><Relationship Id="rId6" Type="http://schemas.openxmlformats.org/officeDocument/2006/relationships/image" Target="../media/image173.png"/><Relationship Id="rId7" Type="http://schemas.openxmlformats.org/officeDocument/2006/relationships/image" Target="../media/image170.png"/><Relationship Id="rId8" Type="http://schemas.openxmlformats.org/officeDocument/2006/relationships/image" Target="../media/image1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7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4.png"/><Relationship Id="rId10" Type="http://schemas.openxmlformats.org/officeDocument/2006/relationships/image" Target="../media/image193.png"/><Relationship Id="rId13" Type="http://schemas.openxmlformats.org/officeDocument/2006/relationships/image" Target="../media/image195.png"/><Relationship Id="rId1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7.png"/><Relationship Id="rId4" Type="http://schemas.openxmlformats.org/officeDocument/2006/relationships/image" Target="../media/image189.png"/><Relationship Id="rId9" Type="http://schemas.openxmlformats.org/officeDocument/2006/relationships/image" Target="../media/image181.png"/><Relationship Id="rId15" Type="http://schemas.openxmlformats.org/officeDocument/2006/relationships/image" Target="../media/image199.png"/><Relationship Id="rId14" Type="http://schemas.openxmlformats.org/officeDocument/2006/relationships/image" Target="../media/image202.png"/><Relationship Id="rId17" Type="http://schemas.openxmlformats.org/officeDocument/2006/relationships/image" Target="../media/image192.png"/><Relationship Id="rId16" Type="http://schemas.openxmlformats.org/officeDocument/2006/relationships/image" Target="../media/image196.png"/><Relationship Id="rId5" Type="http://schemas.openxmlformats.org/officeDocument/2006/relationships/image" Target="../media/image186.png"/><Relationship Id="rId6" Type="http://schemas.openxmlformats.org/officeDocument/2006/relationships/image" Target="../media/image188.png"/><Relationship Id="rId7" Type="http://schemas.openxmlformats.org/officeDocument/2006/relationships/image" Target="../media/image197.png"/><Relationship Id="rId8" Type="http://schemas.openxmlformats.org/officeDocument/2006/relationships/image" Target="../media/image1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1.png"/><Relationship Id="rId4" Type="http://schemas.openxmlformats.org/officeDocument/2006/relationships/image" Target="../media/image203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8.png"/><Relationship Id="rId10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9.png"/><Relationship Id="rId4" Type="http://schemas.openxmlformats.org/officeDocument/2006/relationships/image" Target="../media/image204.png"/><Relationship Id="rId9" Type="http://schemas.openxmlformats.org/officeDocument/2006/relationships/image" Target="../media/image213.png"/><Relationship Id="rId5" Type="http://schemas.openxmlformats.org/officeDocument/2006/relationships/image" Target="../media/image198.png"/><Relationship Id="rId6" Type="http://schemas.openxmlformats.org/officeDocument/2006/relationships/image" Target="../media/image174.png"/><Relationship Id="rId7" Type="http://schemas.openxmlformats.org/officeDocument/2006/relationships/image" Target="../media/image200.png"/><Relationship Id="rId8" Type="http://schemas.openxmlformats.org/officeDocument/2006/relationships/image" Target="../media/image2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3.png"/><Relationship Id="rId4" Type="http://schemas.openxmlformats.org/officeDocument/2006/relationships/image" Target="../media/image210.png"/><Relationship Id="rId5" Type="http://schemas.openxmlformats.org/officeDocument/2006/relationships/image" Target="../media/image206.png"/><Relationship Id="rId6" Type="http://schemas.openxmlformats.org/officeDocument/2006/relationships/image" Target="../media/image209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6.png"/><Relationship Id="rId10" Type="http://schemas.openxmlformats.org/officeDocument/2006/relationships/image" Target="../media/image212.png"/><Relationship Id="rId13" Type="http://schemas.openxmlformats.org/officeDocument/2006/relationships/image" Target="../media/image215.png"/><Relationship Id="rId12" Type="http://schemas.openxmlformats.org/officeDocument/2006/relationships/image" Target="../media/image2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9.png"/><Relationship Id="rId4" Type="http://schemas.openxmlformats.org/officeDocument/2006/relationships/image" Target="../media/image221.png"/><Relationship Id="rId9" Type="http://schemas.openxmlformats.org/officeDocument/2006/relationships/image" Target="../media/image185.png"/><Relationship Id="rId15" Type="http://schemas.openxmlformats.org/officeDocument/2006/relationships/image" Target="../media/image217.png"/><Relationship Id="rId14" Type="http://schemas.openxmlformats.org/officeDocument/2006/relationships/image" Target="../media/image222.png"/><Relationship Id="rId17" Type="http://schemas.openxmlformats.org/officeDocument/2006/relationships/image" Target="../media/image226.png"/><Relationship Id="rId16" Type="http://schemas.openxmlformats.org/officeDocument/2006/relationships/image" Target="../media/image230.png"/><Relationship Id="rId5" Type="http://schemas.openxmlformats.org/officeDocument/2006/relationships/image" Target="../media/image188.png"/><Relationship Id="rId6" Type="http://schemas.openxmlformats.org/officeDocument/2006/relationships/image" Target="../media/image218.png"/><Relationship Id="rId18" Type="http://schemas.openxmlformats.org/officeDocument/2006/relationships/image" Target="../media/image227.png"/><Relationship Id="rId7" Type="http://schemas.openxmlformats.org/officeDocument/2006/relationships/image" Target="../media/image181.png"/><Relationship Id="rId8" Type="http://schemas.openxmlformats.org/officeDocument/2006/relationships/image" Target="../media/image2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3.png"/><Relationship Id="rId4" Type="http://schemas.openxmlformats.org/officeDocument/2006/relationships/image" Target="../media/image236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1.png"/><Relationship Id="rId10" Type="http://schemas.openxmlformats.org/officeDocument/2006/relationships/image" Target="../media/image2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9.png"/><Relationship Id="rId4" Type="http://schemas.openxmlformats.org/officeDocument/2006/relationships/image" Target="../media/image174.png"/><Relationship Id="rId9" Type="http://schemas.openxmlformats.org/officeDocument/2006/relationships/image" Target="../media/image228.png"/><Relationship Id="rId5" Type="http://schemas.openxmlformats.org/officeDocument/2006/relationships/image" Target="../media/image200.png"/><Relationship Id="rId6" Type="http://schemas.openxmlformats.org/officeDocument/2006/relationships/image" Target="../media/image204.png"/><Relationship Id="rId7" Type="http://schemas.openxmlformats.org/officeDocument/2006/relationships/image" Target="../media/image198.png"/><Relationship Id="rId8" Type="http://schemas.openxmlformats.org/officeDocument/2006/relationships/image" Target="../media/image2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3.png"/><Relationship Id="rId4" Type="http://schemas.openxmlformats.org/officeDocument/2006/relationships/image" Target="../media/image223.png"/><Relationship Id="rId5" Type="http://schemas.openxmlformats.org/officeDocument/2006/relationships/image" Target="../media/image229.png"/><Relationship Id="rId6" Type="http://schemas.openxmlformats.org/officeDocument/2006/relationships/image" Target="../media/image224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8.png"/><Relationship Id="rId10" Type="http://schemas.openxmlformats.org/officeDocument/2006/relationships/image" Target="../media/image221.png"/><Relationship Id="rId13" Type="http://schemas.openxmlformats.org/officeDocument/2006/relationships/image" Target="../media/image212.png"/><Relationship Id="rId1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7.png"/><Relationship Id="rId4" Type="http://schemas.openxmlformats.org/officeDocument/2006/relationships/image" Target="../media/image188.png"/><Relationship Id="rId9" Type="http://schemas.openxmlformats.org/officeDocument/2006/relationships/image" Target="../media/image235.png"/><Relationship Id="rId15" Type="http://schemas.openxmlformats.org/officeDocument/2006/relationships/image" Target="../media/image241.png"/><Relationship Id="rId14" Type="http://schemas.openxmlformats.org/officeDocument/2006/relationships/image" Target="../media/image239.png"/><Relationship Id="rId17" Type="http://schemas.openxmlformats.org/officeDocument/2006/relationships/image" Target="../media/image238.png"/><Relationship Id="rId16" Type="http://schemas.openxmlformats.org/officeDocument/2006/relationships/image" Target="../media/image237.png"/><Relationship Id="rId5" Type="http://schemas.openxmlformats.org/officeDocument/2006/relationships/image" Target="../media/image181.png"/><Relationship Id="rId6" Type="http://schemas.openxmlformats.org/officeDocument/2006/relationships/image" Target="../media/image185.png"/><Relationship Id="rId7" Type="http://schemas.openxmlformats.org/officeDocument/2006/relationships/image" Target="../media/image234.png"/><Relationship Id="rId8" Type="http://schemas.openxmlformats.org/officeDocument/2006/relationships/image" Target="../media/image2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0.png"/><Relationship Id="rId4" Type="http://schemas.openxmlformats.org/officeDocument/2006/relationships/image" Target="../media/image243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1.png"/><Relationship Id="rId10" Type="http://schemas.openxmlformats.org/officeDocument/2006/relationships/image" Target="../media/image204.png"/><Relationship Id="rId13" Type="http://schemas.openxmlformats.org/officeDocument/2006/relationships/image" Target="../media/image225.png"/><Relationship Id="rId12" Type="http://schemas.openxmlformats.org/officeDocument/2006/relationships/image" Target="../media/image2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0.png"/><Relationship Id="rId4" Type="http://schemas.openxmlformats.org/officeDocument/2006/relationships/image" Target="../media/image244.png"/><Relationship Id="rId9" Type="http://schemas.openxmlformats.org/officeDocument/2006/relationships/image" Target="../media/image246.png"/><Relationship Id="rId15" Type="http://schemas.openxmlformats.org/officeDocument/2006/relationships/image" Target="../media/image208.png"/><Relationship Id="rId14" Type="http://schemas.openxmlformats.org/officeDocument/2006/relationships/image" Target="../media/image207.png"/><Relationship Id="rId17" Type="http://schemas.openxmlformats.org/officeDocument/2006/relationships/image" Target="../media/image190.png"/><Relationship Id="rId16" Type="http://schemas.openxmlformats.org/officeDocument/2006/relationships/image" Target="../media/image176.png"/><Relationship Id="rId5" Type="http://schemas.openxmlformats.org/officeDocument/2006/relationships/image" Target="../media/image247.png"/><Relationship Id="rId6" Type="http://schemas.openxmlformats.org/officeDocument/2006/relationships/image" Target="../media/image245.png"/><Relationship Id="rId7" Type="http://schemas.openxmlformats.org/officeDocument/2006/relationships/image" Target="../media/image159.png"/><Relationship Id="rId8" Type="http://schemas.openxmlformats.org/officeDocument/2006/relationships/image" Target="../media/image2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0.png"/><Relationship Id="rId4" Type="http://schemas.openxmlformats.org/officeDocument/2006/relationships/image" Target="../media/image211.png"/><Relationship Id="rId5" Type="http://schemas.openxmlformats.org/officeDocument/2006/relationships/image" Target="../media/image176.png"/><Relationship Id="rId6" Type="http://schemas.openxmlformats.org/officeDocument/2006/relationships/image" Target="../media/image207.png"/><Relationship Id="rId7" Type="http://schemas.openxmlformats.org/officeDocument/2006/relationships/image" Target="../media/image22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Proxima Nova"/>
                <a:ea typeface="Proxima Nova"/>
                <a:cs typeface="Proxima Nova"/>
                <a:sym typeface="Proxima Nova"/>
              </a:rPr>
              <a:t>Image Enhancement using Deep Neural Network Architectures.</a:t>
            </a:r>
            <a:endParaRPr sz="4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826900" y="3312100"/>
            <a:ext cx="63171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project done by </a:t>
            </a:r>
            <a:r>
              <a:rPr b="1"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Snigdha Tarua</a:t>
            </a:r>
            <a:endParaRPr b="1"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under the guidance of </a:t>
            </a:r>
            <a:r>
              <a:rPr b="1"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Hemant Kumar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22975" y="4571075"/>
            <a:ext cx="2481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Final</a:t>
            </a:r>
            <a:r>
              <a:rPr i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Project Review</a:t>
            </a:r>
            <a:endParaRPr i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311700" y="1457275"/>
            <a:ext cx="423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Input : greyscale of the image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Input Size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 x 128 x 128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Training epochs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Training period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10 hours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Output Size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2 x 128 x 128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165" y="1083300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800" y="1083313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165" y="2313782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1800" y="23137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1800" y="3544276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9161" y="3544263"/>
            <a:ext cx="1093760" cy="1093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2"/>
          <p:cNvCxnSpPr/>
          <p:nvPr/>
        </p:nvCxnSpPr>
        <p:spPr>
          <a:xfrm>
            <a:off x="7485875" y="82412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2"/>
          <p:cNvSpPr txBox="1"/>
          <p:nvPr/>
        </p:nvSpPr>
        <p:spPr>
          <a:xfrm>
            <a:off x="5250225" y="600100"/>
            <a:ext cx="5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62991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76065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Convolutional Neural Network.</a:t>
            </a:r>
            <a:endParaRPr sz="3000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0" y="4950725"/>
            <a:ext cx="9144000" cy="255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7948" y="106765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7950" y="2313800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37951" y="3544275"/>
            <a:ext cx="1093750" cy="10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/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Convolutional Neural Network.</a:t>
            </a:r>
            <a:endParaRPr sz="3000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550725" y="1493100"/>
            <a:ext cx="26295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Conv2d_1 :  filters:= 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(7,7)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Conv2d_2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kernel_size:= (5,5)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Conv2d_3 :  filters:= 128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Conv2d_4: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77" y="71725"/>
            <a:ext cx="16235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3180150" y="14931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Conv2d_5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Conv2d_6 :  filters:= 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‘tanh’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Convolutional Neural Network - close look</a:t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5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1090350" y="4485425"/>
            <a:ext cx="85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3931055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6985650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1875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Convolutional Neural Network - more predictions</a:t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500100" y="41635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1704500" y="41635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264420" y="41635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304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3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31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84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25"/>
          <p:cNvSpPr txBox="1"/>
          <p:nvPr/>
        </p:nvSpPr>
        <p:spPr>
          <a:xfrm>
            <a:off x="4994238" y="41244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6198637" y="41244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7864958" y="41244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4050" y="2897025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8840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41188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Convolutional Neural Network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- loss &amp; accuracy curve</a:t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25" y="1795238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575" y="17417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/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Residual Neural Network.</a:t>
            </a:r>
            <a:endParaRPr sz="3000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311700" y="1304875"/>
            <a:ext cx="423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Input : greyscale of the image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Input Size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1 x 128 x 128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Training epochs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Training period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hours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Also uses Convolutional Layers.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165" y="2322682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800" y="23137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800" y="3544276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9186" y="3526476"/>
            <a:ext cx="1093760" cy="1093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7"/>
          <p:cNvCxnSpPr/>
          <p:nvPr/>
        </p:nvCxnSpPr>
        <p:spPr>
          <a:xfrm>
            <a:off x="7485875" y="82412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7"/>
          <p:cNvSpPr txBox="1"/>
          <p:nvPr/>
        </p:nvSpPr>
        <p:spPr>
          <a:xfrm>
            <a:off x="5250225" y="600100"/>
            <a:ext cx="5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62991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76065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9175" y="11188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1800" y="11188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4900" y="3526450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8836" y="111890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38825" y="233160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38825" y="3544288"/>
            <a:ext cx="1093750" cy="10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/>
          <p:nvPr/>
        </p:nvSpPr>
        <p:spPr>
          <a:xfrm>
            <a:off x="0" y="4950725"/>
            <a:ext cx="9144000" cy="255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/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Residual Neural Network.</a:t>
            </a:r>
            <a:endParaRPr sz="3000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426825" y="1543525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Conv2d_1 :  filters:= 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(7,7)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Conv2d_2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(5,5)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Conv2d_3 :  filters:= 128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Conv2d_4: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0" name="Google Shape;290;p28"/>
          <p:cNvSpPr txBox="1"/>
          <p:nvPr/>
        </p:nvSpPr>
        <p:spPr>
          <a:xfrm>
            <a:off x="3124575" y="1543525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Conv2d_5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Conv2d_6 :  filters:= 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</a:t>
            </a:r>
            <a:r>
              <a:rPr lang="en" sz="1100"/>
              <a:t>‘tanh’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981" y="0"/>
            <a:ext cx="12755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Residual Neural Network - close look</a:t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1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1090350" y="4485425"/>
            <a:ext cx="85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3931055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6985650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Residual Neural Networ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k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 - more predictions</a:t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500100" y="41635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1704500" y="41635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3264420" y="41635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304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3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31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84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4994238" y="41244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6198637" y="41244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7864958" y="41244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405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840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0075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0075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04500" y="29417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Residual Neural Network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- loss &amp; accuracy curve</a:t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00" y="179525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100" y="179525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Objective.</a:t>
            </a:r>
            <a:endParaRPr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11700" y="138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Font typeface="Proxima Nova"/>
              <a:buChar char="-"/>
            </a:pPr>
            <a:r>
              <a:rPr lang="en" sz="20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enhancement with :</a:t>
            </a:r>
            <a:endParaRPr sz="20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Colorization</a:t>
            </a:r>
            <a:endParaRPr sz="1600">
              <a:solidFill>
                <a:srgbClr val="FFFFFF"/>
              </a:solidFill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rgbClr val="FFFFFF"/>
                </a:solidFill>
                <a:highlight>
                  <a:schemeClr val="accent2"/>
                </a:highlight>
                <a:latin typeface="Proxima Nova"/>
                <a:ea typeface="Proxima Nova"/>
                <a:cs typeface="Proxima Nova"/>
                <a:sym typeface="Proxima Nova"/>
              </a:rPr>
              <a:t>Corrupt images correction</a:t>
            </a:r>
            <a:endParaRPr sz="1600">
              <a:solidFill>
                <a:srgbClr val="FFFFFF"/>
              </a:solidFill>
              <a:highlight>
                <a:schemeClr val="accent2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rgbClr val="FFFFFF"/>
                </a:solidFill>
                <a:highlight>
                  <a:schemeClr val="accent5"/>
                </a:highlight>
                <a:latin typeface="Proxima Nova"/>
                <a:ea typeface="Proxima Nova"/>
                <a:cs typeface="Proxima Nova"/>
                <a:sym typeface="Proxima Nova"/>
              </a:rPr>
              <a:t>Super-resolution</a:t>
            </a:r>
            <a:endParaRPr sz="1600">
              <a:solidFill>
                <a:srgbClr val="FFFFFF"/>
              </a:solidFill>
              <a:highlight>
                <a:schemeClr val="accent5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Font typeface="Proxima Nova"/>
              <a:buChar char="-"/>
            </a:pPr>
            <a:r>
              <a:rPr lang="en" sz="20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Using multiple Neural Network Architecture :</a:t>
            </a:r>
            <a:endParaRPr sz="20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Convolutional Neural Network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Residual Convolutional Neural Network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Autoencoder </a:t>
            </a: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Convolutional </a:t>
            </a: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Neural Network 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0" y="4950725"/>
            <a:ext cx="9144000" cy="255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/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AutoEncoder Neural Network.</a:t>
            </a:r>
            <a:endParaRPr sz="3000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115" y="2331582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800" y="23137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800" y="3544276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9136" y="3544276"/>
            <a:ext cx="1093760" cy="1093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32"/>
          <p:cNvCxnSpPr/>
          <p:nvPr/>
        </p:nvCxnSpPr>
        <p:spPr>
          <a:xfrm>
            <a:off x="7485875" y="82412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32"/>
          <p:cNvSpPr txBox="1"/>
          <p:nvPr/>
        </p:nvSpPr>
        <p:spPr>
          <a:xfrm>
            <a:off x="5250225" y="600100"/>
            <a:ext cx="5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62991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76065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9125" y="11188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1800" y="11188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8813" y="1118875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8824" y="2331563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38813" y="3544250"/>
            <a:ext cx="1093800" cy="109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2"/>
          <p:cNvCxnSpPr/>
          <p:nvPr/>
        </p:nvCxnSpPr>
        <p:spPr>
          <a:xfrm>
            <a:off x="7485875" y="82412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7" name="Google Shape;357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38813" y="1118900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52749" y="233157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38838" y="3544250"/>
            <a:ext cx="1093750" cy="10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2"/>
          <p:cNvSpPr/>
          <p:nvPr/>
        </p:nvSpPr>
        <p:spPr>
          <a:xfrm>
            <a:off x="0" y="4950725"/>
            <a:ext cx="9144000" cy="255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311700" y="1304875"/>
            <a:ext cx="423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Input : greyscale of the image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Input Size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1 x 128 x 128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Training epochs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Training period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14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hours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Also uses Convolutional Layers.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type="title"/>
          </p:nvPr>
        </p:nvSpPr>
        <p:spPr>
          <a:xfrm>
            <a:off x="311700" y="445025"/>
            <a:ext cx="464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AutoEncoder Neural Network.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482400" y="1916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Conv2d_1 :  filters:= 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(7,7)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Conv2d_2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(5,5)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Conv2d_3 :  filters:= 128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Conv2d_4: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8" name="Google Shape;368;p33"/>
          <p:cNvSpPr txBox="1"/>
          <p:nvPr/>
        </p:nvSpPr>
        <p:spPr>
          <a:xfrm>
            <a:off x="3180150" y="1916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Conv2d_5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Conv2d_6 :  filters:= 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</a:t>
            </a:r>
            <a:r>
              <a:rPr lang="en" sz="1100"/>
              <a:t>‘tanh’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099" y="0"/>
            <a:ext cx="16405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AutoEncoder Neural Network. - close look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375" name="Google Shape;3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1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4"/>
          <p:cNvSpPr txBox="1"/>
          <p:nvPr/>
        </p:nvSpPr>
        <p:spPr>
          <a:xfrm>
            <a:off x="1090350" y="4485425"/>
            <a:ext cx="85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3931055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6985650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0" name="Google Shape;3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AutoEncoder Neural Network. - more predictions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500100" y="41635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1704500" y="41635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3264420" y="41635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304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3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31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84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5"/>
          <p:cNvSpPr txBox="1"/>
          <p:nvPr/>
        </p:nvSpPr>
        <p:spPr>
          <a:xfrm>
            <a:off x="4994238" y="41244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35"/>
          <p:cNvSpPr txBox="1"/>
          <p:nvPr/>
        </p:nvSpPr>
        <p:spPr>
          <a:xfrm>
            <a:off x="6198637" y="41244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7864958" y="41244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9" name="Google Shape;39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405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840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63813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63825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AutoEncoder Neural Network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- loss &amp; accuracy curve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411" name="Google Shape;4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7513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800" y="17075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Colorization - Result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18" name="Google Shape;4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027" y="1566813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788" y="1566813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7027" y="3004169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213" y="3004169"/>
            <a:ext cx="1093760" cy="109376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7"/>
          <p:cNvSpPr txBox="1"/>
          <p:nvPr/>
        </p:nvSpPr>
        <p:spPr>
          <a:xfrm>
            <a:off x="1275838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423" name="Google Shape;423;p37"/>
          <p:cNvSpPr txBox="1"/>
          <p:nvPr/>
        </p:nvSpPr>
        <p:spPr>
          <a:xfrm>
            <a:off x="2746213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4184013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RCNN</a:t>
            </a:r>
            <a:endParaRPr/>
          </a:p>
        </p:txBody>
      </p:sp>
      <p:sp>
        <p:nvSpPr>
          <p:cNvPr id="425" name="Google Shape;425;p37"/>
          <p:cNvSpPr txBox="1"/>
          <p:nvPr/>
        </p:nvSpPr>
        <p:spPr>
          <a:xfrm>
            <a:off x="5638138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AECNN</a:t>
            </a:r>
            <a:endParaRPr/>
          </a:p>
        </p:txBody>
      </p:sp>
      <p:sp>
        <p:nvSpPr>
          <p:cNvPr id="426" name="Google Shape;426;p37"/>
          <p:cNvSpPr txBox="1"/>
          <p:nvPr/>
        </p:nvSpPr>
        <p:spPr>
          <a:xfrm>
            <a:off x="7059663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</a:t>
            </a:r>
            <a:endParaRPr/>
          </a:p>
        </p:txBody>
      </p:sp>
      <p:pic>
        <p:nvPicPr>
          <p:cNvPr id="427" name="Google Shape;42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3575" y="1566813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03611" y="300417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5136" y="1566813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49538" y="3004162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95488" y="1566800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83286" y="3004175"/>
            <a:ext cx="1093750" cy="10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/>
          <p:nvPr>
            <p:ph type="title"/>
          </p:nvPr>
        </p:nvSpPr>
        <p:spPr>
          <a:xfrm>
            <a:off x="287075" y="1364000"/>
            <a:ext cx="4045200" cy="8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Corrupt Image Correction</a:t>
            </a:r>
            <a:endParaRPr/>
          </a:p>
        </p:txBody>
      </p:sp>
      <p:sp>
        <p:nvSpPr>
          <p:cNvPr id="438" name="Google Shape;438;p38"/>
          <p:cNvSpPr txBox="1"/>
          <p:nvPr>
            <p:ph idx="1" type="subTitle"/>
          </p:nvPr>
        </p:nvSpPr>
        <p:spPr>
          <a:xfrm>
            <a:off x="287075" y="2279600"/>
            <a:ext cx="40452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Image Correction from noise to clean Image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4993225" y="1017250"/>
            <a:ext cx="3852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noise on low light scene.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noise reduction with object detection and semantic enhancement.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2128625" y="3838375"/>
            <a:ext cx="362100" cy="38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450" y="3323438"/>
            <a:ext cx="1385746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80" y="3323438"/>
            <a:ext cx="1385746" cy="14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/>
          <p:nvPr/>
        </p:nvSpPr>
        <p:spPr>
          <a:xfrm>
            <a:off x="688925" y="1392800"/>
            <a:ext cx="3794400" cy="3677700"/>
          </a:xfrm>
          <a:prstGeom prst="roundRect">
            <a:avLst>
              <a:gd fmla="val 590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9"/>
          <p:cNvSpPr/>
          <p:nvPr/>
        </p:nvSpPr>
        <p:spPr>
          <a:xfrm>
            <a:off x="4660769" y="1392800"/>
            <a:ext cx="3655500" cy="3677700"/>
          </a:xfrm>
          <a:prstGeom prst="roundRect">
            <a:avLst>
              <a:gd fmla="val 590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9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Corrupt Image Correction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the Pipeline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898523" y="2669998"/>
            <a:ext cx="929400" cy="12492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9"/>
          <p:cNvSpPr txBox="1"/>
          <p:nvPr/>
        </p:nvSpPr>
        <p:spPr>
          <a:xfrm>
            <a:off x="898643" y="2432083"/>
            <a:ext cx="929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RGB  (?x?)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2131907" y="2669998"/>
            <a:ext cx="929400" cy="8937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9"/>
          <p:cNvSpPr txBox="1"/>
          <p:nvPr/>
        </p:nvSpPr>
        <p:spPr>
          <a:xfrm>
            <a:off x="1942612" y="2432075"/>
            <a:ext cx="1308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RGB  (128x128)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39"/>
          <p:cNvSpPr txBox="1"/>
          <p:nvPr/>
        </p:nvSpPr>
        <p:spPr>
          <a:xfrm>
            <a:off x="3175350" y="2432075"/>
            <a:ext cx="1308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RGB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 (128x128)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5161011" y="3033565"/>
            <a:ext cx="1383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5614620" y="2537305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5917014" y="2545618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>
            <a:off x="5448503" y="2821468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5765781" y="2838093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9"/>
          <p:cNvSpPr/>
          <p:nvPr/>
        </p:nvSpPr>
        <p:spPr>
          <a:xfrm>
            <a:off x="6083060" y="2821468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1" name="Google Shape;461;p39"/>
          <p:cNvCxnSpPr>
            <a:endCxn id="458" idx="0"/>
          </p:cNvCxnSpPr>
          <p:nvPr/>
        </p:nvCxnSpPr>
        <p:spPr>
          <a:xfrm flipH="1">
            <a:off x="5537753" y="2716168"/>
            <a:ext cx="1872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9"/>
          <p:cNvCxnSpPr>
            <a:stCxn id="456" idx="4"/>
            <a:endCxn id="459" idx="0"/>
          </p:cNvCxnSpPr>
          <p:nvPr/>
        </p:nvCxnSpPr>
        <p:spPr>
          <a:xfrm>
            <a:off x="5703870" y="2716105"/>
            <a:ext cx="151200" cy="1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9"/>
          <p:cNvCxnSpPr>
            <a:stCxn id="457" idx="4"/>
            <a:endCxn id="458" idx="0"/>
          </p:cNvCxnSpPr>
          <p:nvPr/>
        </p:nvCxnSpPr>
        <p:spPr>
          <a:xfrm flipH="1">
            <a:off x="5537664" y="2724418"/>
            <a:ext cx="4686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9"/>
          <p:cNvCxnSpPr>
            <a:stCxn id="456" idx="4"/>
            <a:endCxn id="460" idx="0"/>
          </p:cNvCxnSpPr>
          <p:nvPr/>
        </p:nvCxnSpPr>
        <p:spPr>
          <a:xfrm>
            <a:off x="5703870" y="2716105"/>
            <a:ext cx="4683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9"/>
          <p:cNvCxnSpPr>
            <a:stCxn id="457" idx="4"/>
            <a:endCxn id="459" idx="0"/>
          </p:cNvCxnSpPr>
          <p:nvPr/>
        </p:nvCxnSpPr>
        <p:spPr>
          <a:xfrm flipH="1">
            <a:off x="5855064" y="2724418"/>
            <a:ext cx="151200" cy="1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9"/>
          <p:cNvCxnSpPr>
            <a:stCxn id="457" idx="4"/>
            <a:endCxn id="460" idx="0"/>
          </p:cNvCxnSpPr>
          <p:nvPr/>
        </p:nvCxnSpPr>
        <p:spPr>
          <a:xfrm>
            <a:off x="6006264" y="2724418"/>
            <a:ext cx="1659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39"/>
          <p:cNvSpPr/>
          <p:nvPr/>
        </p:nvSpPr>
        <p:spPr>
          <a:xfrm rot="10800000">
            <a:off x="5926544" y="3613222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9"/>
          <p:cNvSpPr/>
          <p:nvPr/>
        </p:nvSpPr>
        <p:spPr>
          <a:xfrm rot="10800000">
            <a:off x="5604814" y="3615847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9"/>
          <p:cNvSpPr/>
          <p:nvPr/>
        </p:nvSpPr>
        <p:spPr>
          <a:xfrm rot="10800000">
            <a:off x="6087254" y="3334030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9"/>
          <p:cNvSpPr/>
          <p:nvPr/>
        </p:nvSpPr>
        <p:spPr>
          <a:xfrm rot="10800000">
            <a:off x="5769984" y="3339255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9"/>
          <p:cNvSpPr/>
          <p:nvPr/>
        </p:nvSpPr>
        <p:spPr>
          <a:xfrm rot="10800000">
            <a:off x="5452689" y="3361005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39"/>
          <p:cNvCxnSpPr>
            <a:endCxn id="469" idx="0"/>
          </p:cNvCxnSpPr>
          <p:nvPr/>
        </p:nvCxnSpPr>
        <p:spPr>
          <a:xfrm flipH="1" rot="10800000">
            <a:off x="5994104" y="3504730"/>
            <a:ext cx="1782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9"/>
          <p:cNvCxnSpPr>
            <a:stCxn id="467" idx="4"/>
            <a:endCxn id="470" idx="0"/>
          </p:cNvCxnSpPr>
          <p:nvPr/>
        </p:nvCxnSpPr>
        <p:spPr>
          <a:xfrm rot="10800000">
            <a:off x="5854994" y="3510022"/>
            <a:ext cx="156600" cy="1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9"/>
          <p:cNvCxnSpPr>
            <a:stCxn id="468" idx="4"/>
            <a:endCxn id="469" idx="0"/>
          </p:cNvCxnSpPr>
          <p:nvPr/>
        </p:nvCxnSpPr>
        <p:spPr>
          <a:xfrm flipH="1" rot="10800000">
            <a:off x="5689864" y="3504847"/>
            <a:ext cx="482400" cy="1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39"/>
          <p:cNvCxnSpPr>
            <a:stCxn id="467" idx="4"/>
            <a:endCxn id="471" idx="0"/>
          </p:cNvCxnSpPr>
          <p:nvPr/>
        </p:nvCxnSpPr>
        <p:spPr>
          <a:xfrm rot="10800000">
            <a:off x="5537594" y="3531622"/>
            <a:ext cx="4740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39"/>
          <p:cNvCxnSpPr>
            <a:endCxn id="470" idx="0"/>
          </p:cNvCxnSpPr>
          <p:nvPr/>
        </p:nvCxnSpPr>
        <p:spPr>
          <a:xfrm flipH="1" rot="10800000">
            <a:off x="5767134" y="3509955"/>
            <a:ext cx="879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9"/>
          <p:cNvCxnSpPr>
            <a:stCxn id="468" idx="4"/>
            <a:endCxn id="471" idx="0"/>
          </p:cNvCxnSpPr>
          <p:nvPr/>
        </p:nvCxnSpPr>
        <p:spPr>
          <a:xfrm rot="10800000">
            <a:off x="5537764" y="3531847"/>
            <a:ext cx="152100" cy="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9"/>
          <p:cNvCxnSpPr>
            <a:stCxn id="454" idx="0"/>
            <a:endCxn id="479" idx="1"/>
          </p:cNvCxnSpPr>
          <p:nvPr/>
        </p:nvCxnSpPr>
        <p:spPr>
          <a:xfrm rot="-5400000">
            <a:off x="4386300" y="1428125"/>
            <a:ext cx="447000" cy="1560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39"/>
          <p:cNvCxnSpPr>
            <a:stCxn id="481" idx="2"/>
            <a:endCxn id="482" idx="1"/>
          </p:cNvCxnSpPr>
          <p:nvPr/>
        </p:nvCxnSpPr>
        <p:spPr>
          <a:xfrm flipH="1" rot="-5400000">
            <a:off x="3718750" y="2604700"/>
            <a:ext cx="612300" cy="2856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39"/>
          <p:cNvSpPr txBox="1"/>
          <p:nvPr/>
        </p:nvSpPr>
        <p:spPr>
          <a:xfrm>
            <a:off x="7045210" y="4786575"/>
            <a:ext cx="1149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39"/>
          <p:cNvSpPr txBox="1"/>
          <p:nvPr/>
        </p:nvSpPr>
        <p:spPr>
          <a:xfrm>
            <a:off x="3009759" y="4786575"/>
            <a:ext cx="1308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6460310" y="2627000"/>
            <a:ext cx="1149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39"/>
          <p:cNvSpPr txBox="1"/>
          <p:nvPr/>
        </p:nvSpPr>
        <p:spPr>
          <a:xfrm>
            <a:off x="6476985" y="3429625"/>
            <a:ext cx="1149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2224450" y="3621550"/>
            <a:ext cx="744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3298632" y="2669998"/>
            <a:ext cx="929400" cy="8937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noise png with no background" id="488" name="Google Shape;488;p39"/>
          <p:cNvPicPr preferRelativeResize="0"/>
          <p:nvPr/>
        </p:nvPicPr>
        <p:blipFill rotWithShape="1">
          <a:blip r:embed="rId3">
            <a:alphaModFix/>
          </a:blip>
          <a:srcRect b="0" l="82575" r="0" t="78414"/>
          <a:stretch/>
        </p:blipFill>
        <p:spPr>
          <a:xfrm>
            <a:off x="3298619" y="2670000"/>
            <a:ext cx="929400" cy="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9"/>
          <p:cNvSpPr/>
          <p:nvPr/>
        </p:nvSpPr>
        <p:spPr>
          <a:xfrm>
            <a:off x="5453282" y="3892423"/>
            <a:ext cx="929400" cy="8937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9"/>
          <p:cNvSpPr/>
          <p:nvPr/>
        </p:nvSpPr>
        <p:spPr>
          <a:xfrm>
            <a:off x="5390332" y="1538248"/>
            <a:ext cx="929400" cy="8937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noise png with no background" id="489" name="Google Shape;489;p39"/>
          <p:cNvPicPr preferRelativeResize="0"/>
          <p:nvPr/>
        </p:nvPicPr>
        <p:blipFill rotWithShape="1">
          <a:blip r:embed="rId3">
            <a:alphaModFix/>
          </a:blip>
          <a:srcRect b="0" l="82575" r="0" t="78414"/>
          <a:stretch/>
        </p:blipFill>
        <p:spPr>
          <a:xfrm>
            <a:off x="5388244" y="1538238"/>
            <a:ext cx="929400" cy="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9"/>
          <p:cNvSpPr txBox="1"/>
          <p:nvPr/>
        </p:nvSpPr>
        <p:spPr>
          <a:xfrm>
            <a:off x="3073925" y="3581425"/>
            <a:ext cx="1284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Open Sans"/>
                <a:ea typeface="Open Sans"/>
                <a:cs typeface="Open Sans"/>
                <a:sym typeface="Open Sans"/>
              </a:rPr>
              <a:t>With added noise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Convolutional Neural Network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pic>
        <p:nvPicPr>
          <p:cNvPr id="496" name="Google Shape;4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515" y="972288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700" y="972288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8515" y="2202769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3700" y="2202769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3700" y="3433251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8511" y="3433251"/>
            <a:ext cx="1093760" cy="1093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40"/>
          <p:cNvCxnSpPr/>
          <p:nvPr/>
        </p:nvCxnSpPr>
        <p:spPr>
          <a:xfrm>
            <a:off x="7636550" y="83557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40"/>
          <p:cNvSpPr txBox="1"/>
          <p:nvPr/>
        </p:nvSpPr>
        <p:spPr>
          <a:xfrm>
            <a:off x="5382125" y="489075"/>
            <a:ext cx="5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>
            <a:off x="6431088" y="489075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7738488" y="489075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40"/>
          <p:cNvSpPr/>
          <p:nvPr/>
        </p:nvSpPr>
        <p:spPr>
          <a:xfrm>
            <a:off x="0" y="4950725"/>
            <a:ext cx="9144000" cy="255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7" name="Google Shape;507;p40"/>
          <p:cNvSpPr txBox="1"/>
          <p:nvPr>
            <p:ph idx="1" type="body"/>
          </p:nvPr>
        </p:nvSpPr>
        <p:spPr>
          <a:xfrm>
            <a:off x="311700" y="1322175"/>
            <a:ext cx="4632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: Image with added noise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Size : 3 x 128 x 128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epochs : 10 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period : 1</a:t>
            </a:r>
            <a:r>
              <a:rPr lang="en">
                <a:solidFill>
                  <a:srgbClr val="000000"/>
                </a:solidFill>
              </a:rPr>
              <a:t>1</a:t>
            </a: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rgbClr val="000000"/>
                </a:solidFill>
              </a:rPr>
              <a:t>hours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Output Size : 3 x 128 x 128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08" name="Google Shape;508;p40"/>
          <p:cNvPicPr preferRelativeResize="0"/>
          <p:nvPr/>
        </p:nvPicPr>
        <p:blipFill rotWithShape="1">
          <a:blip r:embed="rId9">
            <a:alphaModFix/>
          </a:blip>
          <a:srcRect b="9911" l="12694" r="0" t="4126"/>
          <a:stretch/>
        </p:blipFill>
        <p:spPr>
          <a:xfrm>
            <a:off x="6397171" y="954300"/>
            <a:ext cx="1137404" cy="10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65498" y="2166800"/>
            <a:ext cx="1137400" cy="111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8300" y="3398975"/>
            <a:ext cx="1137400" cy="111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>
            <p:ph type="title"/>
          </p:nvPr>
        </p:nvSpPr>
        <p:spPr>
          <a:xfrm>
            <a:off x="311700" y="445025"/>
            <a:ext cx="464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Convolutional Neural Network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sp>
        <p:nvSpPr>
          <p:cNvPr id="516" name="Google Shape;516;p41"/>
          <p:cNvSpPr txBox="1"/>
          <p:nvPr/>
        </p:nvSpPr>
        <p:spPr>
          <a:xfrm>
            <a:off x="482400" y="1535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Conv2d_1 :  filters:= 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(7,7)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Conv2d_2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kernel_size:= (5,5)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Conv2d_3 :  filters:= 128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Conv2d_4: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17" name="Google Shape;5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77" y="71725"/>
            <a:ext cx="16235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1"/>
          <p:cNvSpPr txBox="1"/>
          <p:nvPr/>
        </p:nvSpPr>
        <p:spPr>
          <a:xfrm>
            <a:off x="3180150" y="1535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Conv2d_5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Conv2d_6 :  filters:= 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</a:t>
            </a:r>
            <a:r>
              <a:rPr lang="en" sz="1100"/>
              <a:t>‘tanh’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311700" y="523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2729"/>
                </a:solidFill>
                <a:latin typeface="Oswald"/>
                <a:ea typeface="Oswald"/>
                <a:cs typeface="Oswald"/>
                <a:sym typeface="Oswald"/>
              </a:rPr>
              <a:t>Resources</a:t>
            </a:r>
            <a:endParaRPr sz="2800">
              <a:solidFill>
                <a:srgbClr val="20272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0" y="4950725"/>
            <a:ext cx="9144000" cy="255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07675" y="1609650"/>
            <a:ext cx="41643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Tensorflow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Keras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version 2.1.6-tf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v1.16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skimage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Version 0.14.2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matplotlib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v3.0.3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pandas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v0.24.2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Colab pro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mage result for tensorflow logo"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625" y="-50225"/>
            <a:ext cx="3510350" cy="1974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andas python logo"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550" y="2679950"/>
            <a:ext cx="1739964" cy="1086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keras logo"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525" y="1791628"/>
            <a:ext cx="1788550" cy="51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py logo"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2555" y="2779790"/>
            <a:ext cx="2246495" cy="887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kimage logo"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5914" y="4023713"/>
            <a:ext cx="2103125" cy="51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tplotlib logo" id="84" name="Google Shape;8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8575" y="4077858"/>
            <a:ext cx="1705167" cy="41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Convolutional Neural Network - close look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pic>
        <p:nvPicPr>
          <p:cNvPr id="524" name="Google Shape;5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75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2"/>
          <p:cNvSpPr txBox="1"/>
          <p:nvPr/>
        </p:nvSpPr>
        <p:spPr>
          <a:xfrm>
            <a:off x="1090350" y="4485425"/>
            <a:ext cx="85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7" name="Google Shape;527;p42"/>
          <p:cNvSpPr txBox="1"/>
          <p:nvPr/>
        </p:nvSpPr>
        <p:spPr>
          <a:xfrm>
            <a:off x="3931055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8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p42"/>
          <p:cNvSpPr txBox="1"/>
          <p:nvPr/>
        </p:nvSpPr>
        <p:spPr>
          <a:xfrm>
            <a:off x="6985650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8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9" name="Google Shape;529;p42"/>
          <p:cNvPicPr preferRelativeResize="0"/>
          <p:nvPr/>
        </p:nvPicPr>
        <p:blipFill rotWithShape="1">
          <a:blip r:embed="rId5">
            <a:alphaModFix/>
          </a:blip>
          <a:srcRect b="10378" l="11801" r="0" t="4551"/>
          <a:stretch/>
        </p:blipFill>
        <p:spPr>
          <a:xfrm>
            <a:off x="3178213" y="1770225"/>
            <a:ext cx="2882520" cy="2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2"/>
                </a:highlight>
              </a:rPr>
              <a:t>Convolutional Neural Network - more predictions</a:t>
            </a:r>
            <a:endParaRPr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535" name="Google Shape;535;p43"/>
          <p:cNvSpPr txBox="1"/>
          <p:nvPr/>
        </p:nvSpPr>
        <p:spPr>
          <a:xfrm>
            <a:off x="500100" y="41635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43"/>
          <p:cNvSpPr txBox="1"/>
          <p:nvPr/>
        </p:nvSpPr>
        <p:spPr>
          <a:xfrm>
            <a:off x="1704500" y="41635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43"/>
          <p:cNvSpPr txBox="1"/>
          <p:nvPr/>
        </p:nvSpPr>
        <p:spPr>
          <a:xfrm>
            <a:off x="3264420" y="41635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8" name="Google Shape;5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304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3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7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31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84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3"/>
          <p:cNvSpPr txBox="1"/>
          <p:nvPr/>
        </p:nvSpPr>
        <p:spPr>
          <a:xfrm>
            <a:off x="4994238" y="41244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43"/>
          <p:cNvSpPr txBox="1"/>
          <p:nvPr/>
        </p:nvSpPr>
        <p:spPr>
          <a:xfrm>
            <a:off x="6198637" y="41244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43"/>
          <p:cNvSpPr txBox="1"/>
          <p:nvPr/>
        </p:nvSpPr>
        <p:spPr>
          <a:xfrm>
            <a:off x="7864958" y="41244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8" name="Google Shape;548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8575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8840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16225" y="2926225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00750" y="29107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3"/>
          <p:cNvPicPr preferRelativeResize="0"/>
          <p:nvPr/>
        </p:nvPicPr>
        <p:blipFill rotWithShape="1">
          <a:blip r:embed="rId15">
            <a:alphaModFix/>
          </a:blip>
          <a:srcRect b="10356" l="14011" r="6421" t="4122"/>
          <a:stretch/>
        </p:blipFill>
        <p:spPr>
          <a:xfrm>
            <a:off x="6179300" y="1550475"/>
            <a:ext cx="1188250" cy="124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3"/>
          <p:cNvPicPr preferRelativeResize="0"/>
          <p:nvPr/>
        </p:nvPicPr>
        <p:blipFill rotWithShape="1">
          <a:blip r:embed="rId16">
            <a:alphaModFix/>
          </a:blip>
          <a:srcRect b="9155" l="13359" r="0" t="3978"/>
          <a:stretch/>
        </p:blipFill>
        <p:spPr>
          <a:xfrm>
            <a:off x="1704500" y="1577218"/>
            <a:ext cx="1219200" cy="1193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2"/>
                </a:highlight>
              </a:rPr>
              <a:t>Convolutional Neural Network.</a:t>
            </a:r>
            <a:endParaRPr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pic>
        <p:nvPicPr>
          <p:cNvPr id="560" name="Google Shape;5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" y="155970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970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Residual Neural Network.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pic>
        <p:nvPicPr>
          <p:cNvPr id="567" name="Google Shape;5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4490" y="22959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1800" y="23137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1800" y="3544276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4486" y="3526476"/>
            <a:ext cx="1093760" cy="1093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45"/>
          <p:cNvCxnSpPr/>
          <p:nvPr/>
        </p:nvCxnSpPr>
        <p:spPr>
          <a:xfrm>
            <a:off x="7485875" y="82412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45"/>
          <p:cNvSpPr txBox="1"/>
          <p:nvPr/>
        </p:nvSpPr>
        <p:spPr>
          <a:xfrm>
            <a:off x="5250225" y="600100"/>
            <a:ext cx="5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45"/>
          <p:cNvSpPr txBox="1"/>
          <p:nvPr/>
        </p:nvSpPr>
        <p:spPr>
          <a:xfrm>
            <a:off x="62991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45"/>
          <p:cNvSpPr txBox="1"/>
          <p:nvPr/>
        </p:nvSpPr>
        <p:spPr>
          <a:xfrm>
            <a:off x="76065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5" name="Google Shape;57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6650" y="11010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1800" y="11188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99238" y="110110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9225" y="1101113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99225" y="2296013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99225" y="3526488"/>
            <a:ext cx="1093750" cy="10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5"/>
          <p:cNvSpPr/>
          <p:nvPr/>
        </p:nvSpPr>
        <p:spPr>
          <a:xfrm>
            <a:off x="0" y="4950725"/>
            <a:ext cx="9144000" cy="255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45"/>
          <p:cNvSpPr txBox="1"/>
          <p:nvPr>
            <p:ph idx="1" type="body"/>
          </p:nvPr>
        </p:nvSpPr>
        <p:spPr>
          <a:xfrm>
            <a:off x="207650" y="13543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: Image with added noise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Size : 3 x 128 x 128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epochs : 10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period : 1</a:t>
            </a:r>
            <a:r>
              <a:rPr lang="en">
                <a:solidFill>
                  <a:srgbClr val="000000"/>
                </a:solidFill>
              </a:rPr>
              <a:t>3</a:t>
            </a: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rgbClr val="000000"/>
                </a:solidFill>
              </a:rPr>
              <a:t>hours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Output Size : 3 x 128 x 128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6"/>
          <p:cNvSpPr txBox="1"/>
          <p:nvPr>
            <p:ph type="title"/>
          </p:nvPr>
        </p:nvSpPr>
        <p:spPr>
          <a:xfrm>
            <a:off x="311700" y="445025"/>
            <a:ext cx="464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Residual Neural Network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sp>
        <p:nvSpPr>
          <p:cNvPr id="588" name="Google Shape;588;p46"/>
          <p:cNvSpPr txBox="1"/>
          <p:nvPr/>
        </p:nvSpPr>
        <p:spPr>
          <a:xfrm>
            <a:off x="482400" y="1535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Conv2d_1 :  filters:= 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(7,7)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Conv2d_2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(5,5)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Conv2d_3 :  filters:= 128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Conv2d_4: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89" name="Google Shape;589;p46"/>
          <p:cNvSpPr txBox="1"/>
          <p:nvPr/>
        </p:nvSpPr>
        <p:spPr>
          <a:xfrm>
            <a:off x="3180150" y="1535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Conv2d_5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Conv2d_6 :  filters:= 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</a:t>
            </a:r>
            <a:r>
              <a:rPr lang="en" sz="1100"/>
              <a:t>‘tanh’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90" name="Google Shape;5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750" y="0"/>
            <a:ext cx="18318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Residual Neural Network - close look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pic>
        <p:nvPicPr>
          <p:cNvPr id="596" name="Google Shape;5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1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7"/>
          <p:cNvSpPr txBox="1"/>
          <p:nvPr/>
        </p:nvSpPr>
        <p:spPr>
          <a:xfrm>
            <a:off x="1090350" y="4485425"/>
            <a:ext cx="85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3931055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6985650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1" name="Google Shape;60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Residual Neural Network - more predictions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sp>
        <p:nvSpPr>
          <p:cNvPr id="607" name="Google Shape;607;p48"/>
          <p:cNvSpPr txBox="1"/>
          <p:nvPr/>
        </p:nvSpPr>
        <p:spPr>
          <a:xfrm>
            <a:off x="500100" y="41635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48"/>
          <p:cNvSpPr txBox="1"/>
          <p:nvPr/>
        </p:nvSpPr>
        <p:spPr>
          <a:xfrm>
            <a:off x="1704500" y="41635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48"/>
          <p:cNvSpPr txBox="1"/>
          <p:nvPr/>
        </p:nvSpPr>
        <p:spPr>
          <a:xfrm>
            <a:off x="3264420" y="41635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0" name="Google Shape;6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304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3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7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31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84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8"/>
          <p:cNvSpPr txBox="1"/>
          <p:nvPr/>
        </p:nvSpPr>
        <p:spPr>
          <a:xfrm>
            <a:off x="4994238" y="41244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7" name="Google Shape;617;p48"/>
          <p:cNvSpPr txBox="1"/>
          <p:nvPr/>
        </p:nvSpPr>
        <p:spPr>
          <a:xfrm>
            <a:off x="6198637" y="41244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48"/>
          <p:cNvSpPr txBox="1"/>
          <p:nvPr/>
        </p:nvSpPr>
        <p:spPr>
          <a:xfrm>
            <a:off x="7864958" y="41244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9" name="Google Shape;61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405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8840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0075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0075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Residual Neural Network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pic>
        <p:nvPicPr>
          <p:cNvPr id="632" name="Google Shape;6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5" y="154892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425" y="15489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AutoEncoder Neural Network.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sp>
        <p:nvSpPr>
          <p:cNvPr id="639" name="Google Shape;639;p50"/>
          <p:cNvSpPr txBox="1"/>
          <p:nvPr>
            <p:ph idx="1" type="body"/>
          </p:nvPr>
        </p:nvSpPr>
        <p:spPr>
          <a:xfrm>
            <a:off x="311700" y="12929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: Image with added noise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Size : 3 x 128 x 128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epochs : 10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period : 15 </a:t>
            </a:r>
            <a:r>
              <a:rPr lang="en">
                <a:solidFill>
                  <a:srgbClr val="000000"/>
                </a:solidFill>
              </a:rPr>
              <a:t>hours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Output Size : 3 x 128 x 128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0" name="Google Shape;6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990" y="22959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1800" y="23137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1800" y="3544288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6999" y="3544288"/>
            <a:ext cx="1093760" cy="1093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50"/>
          <p:cNvCxnSpPr/>
          <p:nvPr/>
        </p:nvCxnSpPr>
        <p:spPr>
          <a:xfrm>
            <a:off x="7485875" y="82412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50"/>
          <p:cNvSpPr txBox="1"/>
          <p:nvPr/>
        </p:nvSpPr>
        <p:spPr>
          <a:xfrm>
            <a:off x="5250225" y="600100"/>
            <a:ext cx="5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62991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76065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8" name="Google Shape;64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9150" y="11010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1800" y="11188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8838" y="111890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8838" y="111890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38800" y="2313775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29401" y="3544288"/>
            <a:ext cx="1093750" cy="10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/>
          <p:nvPr>
            <p:ph type="title"/>
          </p:nvPr>
        </p:nvSpPr>
        <p:spPr>
          <a:xfrm>
            <a:off x="311700" y="445025"/>
            <a:ext cx="464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AutoEncoder Neural Network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sp>
        <p:nvSpPr>
          <p:cNvPr id="659" name="Google Shape;659;p51"/>
          <p:cNvSpPr txBox="1"/>
          <p:nvPr/>
        </p:nvSpPr>
        <p:spPr>
          <a:xfrm>
            <a:off x="482400" y="16118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Conv2d_1 :  filters:= 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(7,7)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Conv2d_2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(5,5)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Conv2d_3 :  filters:= 128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Conv2d_4: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0" name="Google Shape;660;p51"/>
          <p:cNvSpPr txBox="1"/>
          <p:nvPr/>
        </p:nvSpPr>
        <p:spPr>
          <a:xfrm>
            <a:off x="3180150" y="16118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Conv2d_5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Conv2d_6 :  filters:= 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</a:t>
            </a:r>
            <a:r>
              <a:rPr lang="en" sz="1100"/>
              <a:t>‘tanh’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61" name="Google Shape;6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099" y="0"/>
            <a:ext cx="16405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468825"/>
            <a:ext cx="47625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CelebFaces Attributes Dataset (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CelebA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200K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image of celebrity faces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images in this dataset cover large pose variations and background clutter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Multimedia Laboratory, The Chinese University of Hong Kong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075" y="372489"/>
            <a:ext cx="3472224" cy="215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0" l="61109" r="0" t="24812"/>
          <a:stretch/>
        </p:blipFill>
        <p:spPr>
          <a:xfrm>
            <a:off x="5360075" y="2571750"/>
            <a:ext cx="1703875" cy="22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 b="0" l="12021" r="49994" t="24715"/>
          <a:stretch/>
        </p:blipFill>
        <p:spPr>
          <a:xfrm>
            <a:off x="7124525" y="2543612"/>
            <a:ext cx="1703875" cy="22995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0" y="4950725"/>
            <a:ext cx="9144000" cy="255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AutoEncoder Neural Network - close look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pic>
        <p:nvPicPr>
          <p:cNvPr id="667" name="Google Shape;6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1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2"/>
          <p:cNvSpPr txBox="1"/>
          <p:nvPr/>
        </p:nvSpPr>
        <p:spPr>
          <a:xfrm>
            <a:off x="1090350" y="4485425"/>
            <a:ext cx="85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0" name="Google Shape;670;p52"/>
          <p:cNvSpPr txBox="1"/>
          <p:nvPr/>
        </p:nvSpPr>
        <p:spPr>
          <a:xfrm>
            <a:off x="3931055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52"/>
          <p:cNvSpPr txBox="1"/>
          <p:nvPr/>
        </p:nvSpPr>
        <p:spPr>
          <a:xfrm>
            <a:off x="6985650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2" name="Google Shape;67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AutoEncoder Neural Network - more predictions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sp>
        <p:nvSpPr>
          <p:cNvPr id="680" name="Google Shape;680;p53"/>
          <p:cNvSpPr txBox="1"/>
          <p:nvPr/>
        </p:nvSpPr>
        <p:spPr>
          <a:xfrm>
            <a:off x="500100" y="41635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p53"/>
          <p:cNvSpPr txBox="1"/>
          <p:nvPr/>
        </p:nvSpPr>
        <p:spPr>
          <a:xfrm>
            <a:off x="1704500" y="41635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53"/>
          <p:cNvSpPr txBox="1"/>
          <p:nvPr/>
        </p:nvSpPr>
        <p:spPr>
          <a:xfrm>
            <a:off x="3264420" y="41635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3" name="Google Shape;6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304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3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7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31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84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3"/>
          <p:cNvSpPr txBox="1"/>
          <p:nvPr/>
        </p:nvSpPr>
        <p:spPr>
          <a:xfrm>
            <a:off x="4994238" y="41244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53"/>
          <p:cNvSpPr txBox="1"/>
          <p:nvPr/>
        </p:nvSpPr>
        <p:spPr>
          <a:xfrm>
            <a:off x="6198637" y="41244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" name="Google Shape;691;p53"/>
          <p:cNvSpPr txBox="1"/>
          <p:nvPr/>
        </p:nvSpPr>
        <p:spPr>
          <a:xfrm>
            <a:off x="7864958" y="41244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2" name="Google Shape;69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405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8840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00750" y="29417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04500" y="2905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00750" y="29417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2"/>
                </a:highlight>
              </a:rPr>
              <a:t>AutoEncoder Neural Network</a:t>
            </a:r>
            <a:endParaRPr>
              <a:solidFill>
                <a:srgbClr val="FFFFFF"/>
              </a:solidFill>
              <a:highlight>
                <a:schemeClr val="accent2"/>
              </a:highlight>
            </a:endParaRPr>
          </a:p>
        </p:txBody>
      </p:sp>
      <p:pic>
        <p:nvPicPr>
          <p:cNvPr id="707" name="Google Shape;7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813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300" y="16968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5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Corrupt Image Correction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Result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4" name="Google Shape;7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027" y="1566813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027" y="3004169"/>
            <a:ext cx="1093760" cy="1093762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5"/>
          <p:cNvSpPr txBox="1"/>
          <p:nvPr/>
        </p:nvSpPr>
        <p:spPr>
          <a:xfrm>
            <a:off x="1275838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717" name="Google Shape;717;p55"/>
          <p:cNvSpPr txBox="1"/>
          <p:nvPr/>
        </p:nvSpPr>
        <p:spPr>
          <a:xfrm>
            <a:off x="2746213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718" name="Google Shape;718;p55"/>
          <p:cNvSpPr txBox="1"/>
          <p:nvPr/>
        </p:nvSpPr>
        <p:spPr>
          <a:xfrm>
            <a:off x="4184013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RCNN</a:t>
            </a:r>
            <a:endParaRPr/>
          </a:p>
        </p:txBody>
      </p:sp>
      <p:sp>
        <p:nvSpPr>
          <p:cNvPr id="719" name="Google Shape;719;p55"/>
          <p:cNvSpPr txBox="1"/>
          <p:nvPr/>
        </p:nvSpPr>
        <p:spPr>
          <a:xfrm>
            <a:off x="5638138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AECNN</a:t>
            </a:r>
            <a:endParaRPr/>
          </a:p>
        </p:txBody>
      </p:sp>
      <p:sp>
        <p:nvSpPr>
          <p:cNvPr id="720" name="Google Shape;720;p55"/>
          <p:cNvSpPr txBox="1"/>
          <p:nvPr/>
        </p:nvSpPr>
        <p:spPr>
          <a:xfrm>
            <a:off x="7059663" y="432147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</a:t>
            </a:r>
            <a:endParaRPr/>
          </a:p>
        </p:txBody>
      </p:sp>
      <p:pic>
        <p:nvPicPr>
          <p:cNvPr id="721" name="Google Shape;72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175" y="158220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175" y="300415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9138" y="156682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5096" y="3004175"/>
            <a:ext cx="1093747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5110" y="156682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067" y="1582213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71070" y="3004175"/>
            <a:ext cx="1093747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5"/>
          <p:cNvPicPr preferRelativeResize="0"/>
          <p:nvPr/>
        </p:nvPicPr>
        <p:blipFill rotWithShape="1">
          <a:blip r:embed="rId12">
            <a:alphaModFix/>
          </a:blip>
          <a:srcRect b="9007" l="13277" r="0" t="4126"/>
          <a:stretch/>
        </p:blipFill>
        <p:spPr>
          <a:xfrm>
            <a:off x="2511612" y="2973400"/>
            <a:ext cx="1228788" cy="120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6"/>
          <p:cNvSpPr txBox="1"/>
          <p:nvPr>
            <p:ph type="title"/>
          </p:nvPr>
        </p:nvSpPr>
        <p:spPr>
          <a:xfrm>
            <a:off x="287075" y="1364000"/>
            <a:ext cx="4045200" cy="8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Resolution</a:t>
            </a:r>
            <a:endParaRPr/>
          </a:p>
        </p:txBody>
      </p:sp>
      <p:sp>
        <p:nvSpPr>
          <p:cNvPr id="734" name="Google Shape;734;p56"/>
          <p:cNvSpPr txBox="1"/>
          <p:nvPr>
            <p:ph idx="1" type="subTitle"/>
          </p:nvPr>
        </p:nvSpPr>
        <p:spPr>
          <a:xfrm>
            <a:off x="287075" y="2385500"/>
            <a:ext cx="40452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Increasing Resolution of images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5" name="Google Shape;735;p56"/>
          <p:cNvSpPr txBox="1"/>
          <p:nvPr/>
        </p:nvSpPr>
        <p:spPr>
          <a:xfrm>
            <a:off x="4993225" y="406075"/>
            <a:ext cx="38526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Increasing Resolution of as been a fiction since the beginning of fiction movies.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We intend to use Neural Network to increase resolution of images.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 application of this is from enhancing security footage to historic photos. 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Being able to Zoom, without losing Quality.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6" name="Google Shape;736;p56"/>
          <p:cNvSpPr/>
          <p:nvPr/>
        </p:nvSpPr>
        <p:spPr>
          <a:xfrm>
            <a:off x="2128625" y="3685975"/>
            <a:ext cx="362100" cy="38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450" y="3171038"/>
            <a:ext cx="1385746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124" y="3441650"/>
            <a:ext cx="857300" cy="8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7"/>
          <p:cNvSpPr/>
          <p:nvPr/>
        </p:nvSpPr>
        <p:spPr>
          <a:xfrm>
            <a:off x="688925" y="1392800"/>
            <a:ext cx="3794400" cy="3677700"/>
          </a:xfrm>
          <a:prstGeom prst="roundRect">
            <a:avLst>
              <a:gd fmla="val 590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7"/>
          <p:cNvSpPr/>
          <p:nvPr/>
        </p:nvSpPr>
        <p:spPr>
          <a:xfrm>
            <a:off x="4660769" y="1392800"/>
            <a:ext cx="3655500" cy="3677700"/>
          </a:xfrm>
          <a:prstGeom prst="roundRect">
            <a:avLst>
              <a:gd fmla="val 590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7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Super Resolution - the Pipeline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6" name="Google Shape;746;p57"/>
          <p:cNvSpPr/>
          <p:nvPr/>
        </p:nvSpPr>
        <p:spPr>
          <a:xfrm>
            <a:off x="898523" y="2669998"/>
            <a:ext cx="929400" cy="12492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7"/>
          <p:cNvSpPr txBox="1"/>
          <p:nvPr/>
        </p:nvSpPr>
        <p:spPr>
          <a:xfrm>
            <a:off x="898643" y="2432083"/>
            <a:ext cx="929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RGB  (?x?)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57"/>
          <p:cNvSpPr/>
          <p:nvPr/>
        </p:nvSpPr>
        <p:spPr>
          <a:xfrm>
            <a:off x="2131907" y="2669998"/>
            <a:ext cx="929400" cy="8937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7"/>
          <p:cNvSpPr txBox="1"/>
          <p:nvPr/>
        </p:nvSpPr>
        <p:spPr>
          <a:xfrm>
            <a:off x="1942612" y="2432075"/>
            <a:ext cx="1308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RGB  (128x128)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Google Shape;750;p57"/>
          <p:cNvSpPr txBox="1"/>
          <p:nvPr/>
        </p:nvSpPr>
        <p:spPr>
          <a:xfrm>
            <a:off x="3175350" y="2432075"/>
            <a:ext cx="1308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RGB  (64x64)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1" name="Google Shape;751;p57"/>
          <p:cNvSpPr txBox="1"/>
          <p:nvPr/>
        </p:nvSpPr>
        <p:spPr>
          <a:xfrm>
            <a:off x="5161011" y="3033565"/>
            <a:ext cx="1383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2" name="Google Shape;752;p57"/>
          <p:cNvSpPr/>
          <p:nvPr/>
        </p:nvSpPr>
        <p:spPr>
          <a:xfrm>
            <a:off x="5614620" y="2537305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/>
          <p:nvPr/>
        </p:nvSpPr>
        <p:spPr>
          <a:xfrm>
            <a:off x="5917014" y="2545618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7"/>
          <p:cNvSpPr/>
          <p:nvPr/>
        </p:nvSpPr>
        <p:spPr>
          <a:xfrm>
            <a:off x="5448503" y="2821468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7"/>
          <p:cNvSpPr/>
          <p:nvPr/>
        </p:nvSpPr>
        <p:spPr>
          <a:xfrm>
            <a:off x="5765781" y="2838093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7"/>
          <p:cNvSpPr/>
          <p:nvPr/>
        </p:nvSpPr>
        <p:spPr>
          <a:xfrm>
            <a:off x="6083060" y="2821468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7" name="Google Shape;757;p57"/>
          <p:cNvCxnSpPr>
            <a:endCxn id="754" idx="0"/>
          </p:cNvCxnSpPr>
          <p:nvPr/>
        </p:nvCxnSpPr>
        <p:spPr>
          <a:xfrm flipH="1">
            <a:off x="5537753" y="2716168"/>
            <a:ext cx="1872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57"/>
          <p:cNvCxnSpPr>
            <a:stCxn id="752" idx="4"/>
            <a:endCxn id="755" idx="0"/>
          </p:cNvCxnSpPr>
          <p:nvPr/>
        </p:nvCxnSpPr>
        <p:spPr>
          <a:xfrm>
            <a:off x="5703870" y="2716105"/>
            <a:ext cx="151200" cy="1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57"/>
          <p:cNvCxnSpPr>
            <a:stCxn id="753" idx="4"/>
            <a:endCxn id="754" idx="0"/>
          </p:cNvCxnSpPr>
          <p:nvPr/>
        </p:nvCxnSpPr>
        <p:spPr>
          <a:xfrm flipH="1">
            <a:off x="5537664" y="2724418"/>
            <a:ext cx="4686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57"/>
          <p:cNvCxnSpPr>
            <a:stCxn id="752" idx="4"/>
            <a:endCxn id="756" idx="0"/>
          </p:cNvCxnSpPr>
          <p:nvPr/>
        </p:nvCxnSpPr>
        <p:spPr>
          <a:xfrm>
            <a:off x="5703870" y="2716105"/>
            <a:ext cx="4683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57"/>
          <p:cNvCxnSpPr>
            <a:stCxn id="753" idx="4"/>
            <a:endCxn id="755" idx="0"/>
          </p:cNvCxnSpPr>
          <p:nvPr/>
        </p:nvCxnSpPr>
        <p:spPr>
          <a:xfrm flipH="1">
            <a:off x="5855064" y="2724418"/>
            <a:ext cx="151200" cy="1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57"/>
          <p:cNvCxnSpPr>
            <a:stCxn id="753" idx="4"/>
            <a:endCxn id="756" idx="0"/>
          </p:cNvCxnSpPr>
          <p:nvPr/>
        </p:nvCxnSpPr>
        <p:spPr>
          <a:xfrm>
            <a:off x="6006264" y="2724418"/>
            <a:ext cx="165900" cy="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7"/>
          <p:cNvSpPr/>
          <p:nvPr/>
        </p:nvSpPr>
        <p:spPr>
          <a:xfrm rot="10800000">
            <a:off x="5926544" y="3613222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 rot="10800000">
            <a:off x="5604814" y="3615847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 rot="10800000">
            <a:off x="6087254" y="3334030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 rot="10800000">
            <a:off x="5769984" y="3339255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 rot="10800000">
            <a:off x="5452689" y="3361005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8" name="Google Shape;768;p57"/>
          <p:cNvCxnSpPr>
            <a:endCxn id="765" idx="0"/>
          </p:cNvCxnSpPr>
          <p:nvPr/>
        </p:nvCxnSpPr>
        <p:spPr>
          <a:xfrm flipH="1" rot="10800000">
            <a:off x="5994104" y="3504730"/>
            <a:ext cx="1782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57"/>
          <p:cNvCxnSpPr>
            <a:stCxn id="763" idx="4"/>
            <a:endCxn id="766" idx="0"/>
          </p:cNvCxnSpPr>
          <p:nvPr/>
        </p:nvCxnSpPr>
        <p:spPr>
          <a:xfrm rot="10800000">
            <a:off x="5854994" y="3510022"/>
            <a:ext cx="156600" cy="1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57"/>
          <p:cNvCxnSpPr>
            <a:stCxn id="764" idx="4"/>
            <a:endCxn id="765" idx="0"/>
          </p:cNvCxnSpPr>
          <p:nvPr/>
        </p:nvCxnSpPr>
        <p:spPr>
          <a:xfrm flipH="1" rot="10800000">
            <a:off x="5689864" y="3504847"/>
            <a:ext cx="482400" cy="1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7"/>
          <p:cNvCxnSpPr>
            <a:stCxn id="763" idx="4"/>
            <a:endCxn id="767" idx="0"/>
          </p:cNvCxnSpPr>
          <p:nvPr/>
        </p:nvCxnSpPr>
        <p:spPr>
          <a:xfrm rot="10800000">
            <a:off x="5537594" y="3531622"/>
            <a:ext cx="4740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57"/>
          <p:cNvCxnSpPr>
            <a:endCxn id="766" idx="0"/>
          </p:cNvCxnSpPr>
          <p:nvPr/>
        </p:nvCxnSpPr>
        <p:spPr>
          <a:xfrm flipH="1" rot="10800000">
            <a:off x="5767134" y="3509955"/>
            <a:ext cx="879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57"/>
          <p:cNvCxnSpPr>
            <a:stCxn id="764" idx="4"/>
            <a:endCxn id="767" idx="0"/>
          </p:cNvCxnSpPr>
          <p:nvPr/>
        </p:nvCxnSpPr>
        <p:spPr>
          <a:xfrm rot="10800000">
            <a:off x="5537764" y="3531847"/>
            <a:ext cx="152100" cy="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57"/>
          <p:cNvCxnSpPr>
            <a:stCxn id="750" idx="0"/>
            <a:endCxn id="775" idx="1"/>
          </p:cNvCxnSpPr>
          <p:nvPr/>
        </p:nvCxnSpPr>
        <p:spPr>
          <a:xfrm rot="-5400000">
            <a:off x="4386300" y="1428125"/>
            <a:ext cx="447000" cy="1560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57"/>
          <p:cNvCxnSpPr>
            <a:stCxn id="777" idx="2"/>
            <a:endCxn id="778" idx="1"/>
          </p:cNvCxnSpPr>
          <p:nvPr/>
        </p:nvCxnSpPr>
        <p:spPr>
          <a:xfrm flipH="1" rot="-5400000">
            <a:off x="3718750" y="2604700"/>
            <a:ext cx="612300" cy="2856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57"/>
          <p:cNvSpPr txBox="1"/>
          <p:nvPr/>
        </p:nvSpPr>
        <p:spPr>
          <a:xfrm>
            <a:off x="7045210" y="4786575"/>
            <a:ext cx="1149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0" name="Google Shape;780;p57"/>
          <p:cNvSpPr txBox="1"/>
          <p:nvPr/>
        </p:nvSpPr>
        <p:spPr>
          <a:xfrm>
            <a:off x="3009759" y="4786575"/>
            <a:ext cx="1308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1" name="Google Shape;781;p57"/>
          <p:cNvSpPr txBox="1"/>
          <p:nvPr/>
        </p:nvSpPr>
        <p:spPr>
          <a:xfrm>
            <a:off x="6460310" y="2627000"/>
            <a:ext cx="1149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2" name="Google Shape;782;p57"/>
          <p:cNvSpPr txBox="1"/>
          <p:nvPr/>
        </p:nvSpPr>
        <p:spPr>
          <a:xfrm>
            <a:off x="6476985" y="3429625"/>
            <a:ext cx="1149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7" name="Google Shape;777;p57"/>
          <p:cNvSpPr txBox="1"/>
          <p:nvPr/>
        </p:nvSpPr>
        <p:spPr>
          <a:xfrm>
            <a:off x="2224450" y="3621550"/>
            <a:ext cx="744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3" name="Google Shape;783;p57"/>
          <p:cNvSpPr/>
          <p:nvPr/>
        </p:nvSpPr>
        <p:spPr>
          <a:xfrm>
            <a:off x="3562554" y="2854161"/>
            <a:ext cx="468600" cy="4506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/>
          <p:nvPr/>
        </p:nvSpPr>
        <p:spPr>
          <a:xfrm>
            <a:off x="5453282" y="3892423"/>
            <a:ext cx="929400" cy="8937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7"/>
          <p:cNvSpPr txBox="1"/>
          <p:nvPr/>
        </p:nvSpPr>
        <p:spPr>
          <a:xfrm>
            <a:off x="3073925" y="3581425"/>
            <a:ext cx="1284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Open Sans"/>
                <a:ea typeface="Open Sans"/>
                <a:cs typeface="Open Sans"/>
                <a:sym typeface="Open Sans"/>
              </a:rPr>
              <a:t>Down-Sampling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p57"/>
          <p:cNvSpPr/>
          <p:nvPr/>
        </p:nvSpPr>
        <p:spPr>
          <a:xfrm>
            <a:off x="5618654" y="1759761"/>
            <a:ext cx="468600" cy="4506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Convolutional Neural Network.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pic>
        <p:nvPicPr>
          <p:cNvPr id="791" name="Google Shape;7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615" y="1083313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225" y="1341744"/>
            <a:ext cx="576900" cy="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6615" y="23137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0225" y="2572222"/>
            <a:ext cx="576900" cy="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50225" y="3802700"/>
            <a:ext cx="576900" cy="57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6624" y="3544263"/>
            <a:ext cx="1093760" cy="1093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58"/>
          <p:cNvCxnSpPr/>
          <p:nvPr/>
        </p:nvCxnSpPr>
        <p:spPr>
          <a:xfrm>
            <a:off x="7485875" y="82412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8"/>
          <p:cNvSpPr txBox="1"/>
          <p:nvPr/>
        </p:nvSpPr>
        <p:spPr>
          <a:xfrm>
            <a:off x="5250225" y="600100"/>
            <a:ext cx="5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9" name="Google Shape;799;p58"/>
          <p:cNvSpPr txBox="1"/>
          <p:nvPr/>
        </p:nvSpPr>
        <p:spPr>
          <a:xfrm>
            <a:off x="62991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0" name="Google Shape;800;p58"/>
          <p:cNvSpPr txBox="1"/>
          <p:nvPr/>
        </p:nvSpPr>
        <p:spPr>
          <a:xfrm>
            <a:off x="76065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1" name="Google Shape;801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8650" y="108332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8650" y="231380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08650" y="3544275"/>
            <a:ext cx="1093750" cy="10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58"/>
          <p:cNvSpPr txBox="1"/>
          <p:nvPr>
            <p:ph idx="1" type="body"/>
          </p:nvPr>
        </p:nvSpPr>
        <p:spPr>
          <a:xfrm>
            <a:off x="235400" y="1538125"/>
            <a:ext cx="488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: Image with added noise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Size : 3 x </a:t>
            </a:r>
            <a:r>
              <a:rPr lang="en">
                <a:solidFill>
                  <a:srgbClr val="000000"/>
                </a:solidFill>
              </a:rPr>
              <a:t>64</a:t>
            </a: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</a:t>
            </a:r>
            <a:r>
              <a:rPr lang="en">
                <a:solidFill>
                  <a:srgbClr val="000000"/>
                </a:solidFill>
              </a:rPr>
              <a:t>64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epochs : 10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period : 1</a:t>
            </a:r>
            <a:r>
              <a:rPr lang="en">
                <a:solidFill>
                  <a:srgbClr val="000000"/>
                </a:solidFill>
              </a:rPr>
              <a:t>1</a:t>
            </a: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rgbClr val="000000"/>
                </a:solidFill>
              </a:rPr>
              <a:t>hours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Output Size : 3 x 128 x 128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9"/>
          <p:cNvSpPr txBox="1"/>
          <p:nvPr>
            <p:ph type="title"/>
          </p:nvPr>
        </p:nvSpPr>
        <p:spPr>
          <a:xfrm>
            <a:off x="311700" y="445025"/>
            <a:ext cx="464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Convolutional Neural Network.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sp>
        <p:nvSpPr>
          <p:cNvPr id="810" name="Google Shape;810;p59"/>
          <p:cNvSpPr txBox="1"/>
          <p:nvPr/>
        </p:nvSpPr>
        <p:spPr>
          <a:xfrm>
            <a:off x="482400" y="16118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Conv2d_1 :  filters:= 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(7,7)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Conv2d_2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kernel_size:= (5,5)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Conv2d_3 :  filters:= 128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Conv2d_4: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11" name="Google Shape;811;p59"/>
          <p:cNvPicPr preferRelativeResize="0"/>
          <p:nvPr/>
        </p:nvPicPr>
        <p:blipFill rotWithShape="1">
          <a:blip r:embed="rId3">
            <a:alphaModFix/>
          </a:blip>
          <a:srcRect b="-3293" l="0" r="0" t="-2594"/>
          <a:stretch/>
        </p:blipFill>
        <p:spPr>
          <a:xfrm>
            <a:off x="6770500" y="108800"/>
            <a:ext cx="1352350" cy="4925901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9"/>
          <p:cNvSpPr txBox="1"/>
          <p:nvPr/>
        </p:nvSpPr>
        <p:spPr>
          <a:xfrm>
            <a:off x="3180150" y="16118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Conv2d_5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Conv2d_6 :  filters:= 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’tanh’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Convolutional Neural Network - close look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pic>
        <p:nvPicPr>
          <p:cNvPr id="818" name="Google Shape;8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50" y="2453875"/>
            <a:ext cx="1347900" cy="13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0"/>
          <p:cNvSpPr txBox="1"/>
          <p:nvPr/>
        </p:nvSpPr>
        <p:spPr>
          <a:xfrm>
            <a:off x="1090350" y="4485425"/>
            <a:ext cx="85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1" name="Google Shape;821;p60"/>
          <p:cNvSpPr txBox="1"/>
          <p:nvPr/>
        </p:nvSpPr>
        <p:spPr>
          <a:xfrm>
            <a:off x="3931055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2" name="Google Shape;822;p60"/>
          <p:cNvSpPr txBox="1"/>
          <p:nvPr/>
        </p:nvSpPr>
        <p:spPr>
          <a:xfrm>
            <a:off x="6985650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3" name="Google Shape;82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438" y="1770258"/>
            <a:ext cx="2715200" cy="2715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Convolutional Neural Network. - more predictions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sp>
        <p:nvSpPr>
          <p:cNvPr id="829" name="Google Shape;829;p61"/>
          <p:cNvSpPr txBox="1"/>
          <p:nvPr/>
        </p:nvSpPr>
        <p:spPr>
          <a:xfrm>
            <a:off x="500100" y="41635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0" name="Google Shape;830;p61"/>
          <p:cNvSpPr txBox="1"/>
          <p:nvPr/>
        </p:nvSpPr>
        <p:spPr>
          <a:xfrm>
            <a:off x="1704500" y="41635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1" name="Google Shape;831;p61"/>
          <p:cNvSpPr txBox="1"/>
          <p:nvPr/>
        </p:nvSpPr>
        <p:spPr>
          <a:xfrm>
            <a:off x="3264420" y="41635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2" name="Google Shape;8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304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838" y="1863688"/>
            <a:ext cx="620925" cy="6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502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3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850" y="3209900"/>
            <a:ext cx="620900" cy="6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131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05000" y="1863700"/>
            <a:ext cx="620900" cy="6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61"/>
          <p:cNvSpPr txBox="1"/>
          <p:nvPr/>
        </p:nvSpPr>
        <p:spPr>
          <a:xfrm>
            <a:off x="4994238" y="41244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2" name="Google Shape;842;p61"/>
          <p:cNvSpPr txBox="1"/>
          <p:nvPr/>
        </p:nvSpPr>
        <p:spPr>
          <a:xfrm>
            <a:off x="6198637" y="41244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3" name="Google Shape;843;p61"/>
          <p:cNvSpPr txBox="1"/>
          <p:nvPr/>
        </p:nvSpPr>
        <p:spPr>
          <a:xfrm>
            <a:off x="7864958" y="41244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4" name="Google Shape;844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44050" y="2897025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12875" y="3188576"/>
            <a:ext cx="605138" cy="60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81888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87075" y="1364000"/>
            <a:ext cx="4045200" cy="8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Colorization</a:t>
            </a:r>
            <a:endParaRPr/>
          </a:p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287075" y="2279600"/>
            <a:ext cx="40452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Image Colorization from Grayscale to Color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993225" y="1017250"/>
            <a:ext cx="38526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 hard problem to solve.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Involves to some extend semantic identification of images. 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few years, all colorization was done completely manually by an artist.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87" y="3323450"/>
            <a:ext cx="1419275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100" y="3323450"/>
            <a:ext cx="1419275" cy="14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2128625" y="3838375"/>
            <a:ext cx="362100" cy="38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Convolutional Neural Network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pic>
        <p:nvPicPr>
          <p:cNvPr id="855" name="Google Shape;8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25" y="155970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9700"/>
            <a:ext cx="37909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Residual Neural Network.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pic>
        <p:nvPicPr>
          <p:cNvPr id="862" name="Google Shape;8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615" y="23137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225" y="2589999"/>
            <a:ext cx="576900" cy="57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0225" y="3802706"/>
            <a:ext cx="576900" cy="57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6611" y="3544276"/>
            <a:ext cx="1093760" cy="1093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63"/>
          <p:cNvCxnSpPr/>
          <p:nvPr/>
        </p:nvCxnSpPr>
        <p:spPr>
          <a:xfrm>
            <a:off x="7485875" y="82412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63"/>
          <p:cNvSpPr txBox="1"/>
          <p:nvPr/>
        </p:nvSpPr>
        <p:spPr>
          <a:xfrm>
            <a:off x="5250225" y="600100"/>
            <a:ext cx="5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8" name="Google Shape;868;p63"/>
          <p:cNvSpPr txBox="1"/>
          <p:nvPr/>
        </p:nvSpPr>
        <p:spPr>
          <a:xfrm>
            <a:off x="62991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9" name="Google Shape;869;p63"/>
          <p:cNvSpPr txBox="1"/>
          <p:nvPr/>
        </p:nvSpPr>
        <p:spPr>
          <a:xfrm>
            <a:off x="76065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0" name="Google Shape;87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8775" y="11188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0225" y="1377307"/>
            <a:ext cx="576895" cy="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71350" y="3544250"/>
            <a:ext cx="1093800" cy="10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3"/>
          <p:cNvSpPr txBox="1"/>
          <p:nvPr>
            <p:ph idx="1" type="body"/>
          </p:nvPr>
        </p:nvSpPr>
        <p:spPr>
          <a:xfrm>
            <a:off x="311700" y="1468825"/>
            <a:ext cx="47445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: Image with added noise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Size : 3 x </a:t>
            </a:r>
            <a:r>
              <a:rPr lang="en">
                <a:solidFill>
                  <a:srgbClr val="000000"/>
                </a:solidFill>
              </a:rPr>
              <a:t>64</a:t>
            </a: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</a:t>
            </a:r>
            <a:r>
              <a:rPr lang="en">
                <a:solidFill>
                  <a:srgbClr val="000000"/>
                </a:solidFill>
              </a:rPr>
              <a:t>64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epochs : 10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period : 15 </a:t>
            </a:r>
            <a:r>
              <a:rPr lang="en">
                <a:solidFill>
                  <a:srgbClr val="000000"/>
                </a:solidFill>
              </a:rPr>
              <a:t>hours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Output Size : 3 x 128 x 128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4" name="Google Shape;874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1350" y="1118838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71375" y="2331575"/>
            <a:ext cx="1093750" cy="10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4"/>
          <p:cNvSpPr txBox="1"/>
          <p:nvPr>
            <p:ph type="title"/>
          </p:nvPr>
        </p:nvSpPr>
        <p:spPr>
          <a:xfrm>
            <a:off x="311700" y="445025"/>
            <a:ext cx="464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Residual Neural Network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sp>
        <p:nvSpPr>
          <p:cNvPr id="881" name="Google Shape;881;p64"/>
          <p:cNvSpPr txBox="1"/>
          <p:nvPr/>
        </p:nvSpPr>
        <p:spPr>
          <a:xfrm>
            <a:off x="482400" y="1535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Conv2d_1 :  filters:= 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(7,7)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Conv2d_2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(5,5)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Conv2d_3 :  filters:= 128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Conv2d_4: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82" name="Google Shape;882;p64"/>
          <p:cNvSpPr txBox="1"/>
          <p:nvPr/>
        </p:nvSpPr>
        <p:spPr>
          <a:xfrm>
            <a:off x="3180150" y="1535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Conv2d_5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Conv2d_6 :  filters:= 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</a:t>
            </a:r>
            <a:r>
              <a:rPr lang="en" sz="1100"/>
              <a:t>’tanh’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83" name="Google Shape;883;p64"/>
          <p:cNvPicPr preferRelativeResize="0"/>
          <p:nvPr/>
        </p:nvPicPr>
        <p:blipFill rotWithShape="1">
          <a:blip r:embed="rId3">
            <a:alphaModFix/>
          </a:blip>
          <a:srcRect b="-4657" l="0" r="0" t="-1680"/>
          <a:stretch/>
        </p:blipFill>
        <p:spPr>
          <a:xfrm>
            <a:off x="7122099" y="92837"/>
            <a:ext cx="1160799" cy="49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Residual Neural Network - close look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pic>
        <p:nvPicPr>
          <p:cNvPr id="889" name="Google Shape;8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1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938" y="2457363"/>
            <a:ext cx="1340925" cy="13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65"/>
          <p:cNvSpPr txBox="1"/>
          <p:nvPr/>
        </p:nvSpPr>
        <p:spPr>
          <a:xfrm>
            <a:off x="1090350" y="4485425"/>
            <a:ext cx="85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2" name="Google Shape;892;p65"/>
          <p:cNvSpPr txBox="1"/>
          <p:nvPr/>
        </p:nvSpPr>
        <p:spPr>
          <a:xfrm>
            <a:off x="3931055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3" name="Google Shape;893;p65"/>
          <p:cNvSpPr txBox="1"/>
          <p:nvPr/>
        </p:nvSpPr>
        <p:spPr>
          <a:xfrm>
            <a:off x="6985650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4" name="Google Shape;89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420" y="1770245"/>
            <a:ext cx="2715200" cy="2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Residual Neural Network - more predictions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sp>
        <p:nvSpPr>
          <p:cNvPr id="901" name="Google Shape;901;p66"/>
          <p:cNvSpPr txBox="1"/>
          <p:nvPr/>
        </p:nvSpPr>
        <p:spPr>
          <a:xfrm>
            <a:off x="500100" y="41635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2" name="Google Shape;902;p66"/>
          <p:cNvSpPr txBox="1"/>
          <p:nvPr/>
        </p:nvSpPr>
        <p:spPr>
          <a:xfrm>
            <a:off x="1704500" y="41635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3" name="Google Shape;903;p66"/>
          <p:cNvSpPr txBox="1"/>
          <p:nvPr/>
        </p:nvSpPr>
        <p:spPr>
          <a:xfrm>
            <a:off x="3264420" y="41635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4" name="Google Shape;90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304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175" y="1868025"/>
            <a:ext cx="612249" cy="6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3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175" y="3229699"/>
            <a:ext cx="612249" cy="6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31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9326" y="1821475"/>
            <a:ext cx="612249" cy="612251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66"/>
          <p:cNvSpPr txBox="1"/>
          <p:nvPr/>
        </p:nvSpPr>
        <p:spPr>
          <a:xfrm>
            <a:off x="4994238" y="41244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1" name="Google Shape;911;p66"/>
          <p:cNvSpPr txBox="1"/>
          <p:nvPr/>
        </p:nvSpPr>
        <p:spPr>
          <a:xfrm>
            <a:off x="6198637" y="41244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2" name="Google Shape;912;p66"/>
          <p:cNvSpPr txBox="1"/>
          <p:nvPr/>
        </p:nvSpPr>
        <p:spPr>
          <a:xfrm>
            <a:off x="7864958" y="41244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3" name="Google Shape;913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405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17101" y="3237470"/>
            <a:ext cx="596707" cy="59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0075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04500" y="156248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86375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7045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41200" y="29284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Residual Neural Network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pic>
        <p:nvPicPr>
          <p:cNvPr id="928" name="Google Shape;9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9347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350" y="17934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AutoEncoder Neural Network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pic>
        <p:nvPicPr>
          <p:cNvPr id="935" name="Google Shape;9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615" y="2313794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9174" y="3544238"/>
            <a:ext cx="1093760" cy="1093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7" name="Google Shape;937;p68"/>
          <p:cNvCxnSpPr/>
          <p:nvPr/>
        </p:nvCxnSpPr>
        <p:spPr>
          <a:xfrm>
            <a:off x="7485875" y="824125"/>
            <a:ext cx="0" cy="40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68"/>
          <p:cNvSpPr txBox="1"/>
          <p:nvPr/>
        </p:nvSpPr>
        <p:spPr>
          <a:xfrm>
            <a:off x="5250225" y="600100"/>
            <a:ext cx="576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9" name="Google Shape;939;p68"/>
          <p:cNvSpPr txBox="1"/>
          <p:nvPr/>
        </p:nvSpPr>
        <p:spPr>
          <a:xfrm>
            <a:off x="62991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0" name="Google Shape;940;p68"/>
          <p:cNvSpPr txBox="1"/>
          <p:nvPr/>
        </p:nvSpPr>
        <p:spPr>
          <a:xfrm>
            <a:off x="7606588" y="600100"/>
            <a:ext cx="1093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1" name="Google Shape;94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8775" y="1118888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0225" y="2572274"/>
            <a:ext cx="576900" cy="57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50225" y="3784981"/>
            <a:ext cx="576900" cy="57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0225" y="1359582"/>
            <a:ext cx="576895" cy="5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68"/>
          <p:cNvSpPr txBox="1"/>
          <p:nvPr>
            <p:ph idx="1" type="body"/>
          </p:nvPr>
        </p:nvSpPr>
        <p:spPr>
          <a:xfrm>
            <a:off x="311700" y="1468825"/>
            <a:ext cx="4466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: Image with added noise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 Size : 3 x </a:t>
            </a:r>
            <a:r>
              <a:rPr lang="en">
                <a:solidFill>
                  <a:srgbClr val="000000"/>
                </a:solidFill>
              </a:rPr>
              <a:t>64</a:t>
            </a: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x </a:t>
            </a:r>
            <a:r>
              <a:rPr lang="en">
                <a:solidFill>
                  <a:srgbClr val="000000"/>
                </a:solidFill>
              </a:rPr>
              <a:t>64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epochs : 10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period : 15 </a:t>
            </a:r>
            <a:r>
              <a:rPr lang="en">
                <a:solidFill>
                  <a:srgbClr val="000000"/>
                </a:solidFill>
              </a:rPr>
              <a:t>hours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Output Size : 3 x 128 x 128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6" name="Google Shape;946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8825" y="111890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8825" y="233157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38813" y="3544250"/>
            <a:ext cx="1093750" cy="10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9"/>
          <p:cNvSpPr txBox="1"/>
          <p:nvPr>
            <p:ph type="title"/>
          </p:nvPr>
        </p:nvSpPr>
        <p:spPr>
          <a:xfrm>
            <a:off x="311700" y="445025"/>
            <a:ext cx="464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AutoEncoder Neural Network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sp>
        <p:nvSpPr>
          <p:cNvPr id="954" name="Google Shape;954;p69"/>
          <p:cNvSpPr txBox="1"/>
          <p:nvPr/>
        </p:nvSpPr>
        <p:spPr>
          <a:xfrm>
            <a:off x="482400" y="1535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Conv2d_1 :  filters:= 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(7,7)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Conv2d_2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(5,5)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Conv2d_3 :  filters:= 128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Conv2d_4: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55" name="Google Shape;955;p69"/>
          <p:cNvSpPr txBox="1"/>
          <p:nvPr/>
        </p:nvSpPr>
        <p:spPr>
          <a:xfrm>
            <a:off x="3180150" y="1535600"/>
            <a:ext cx="27837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Conv2d_5 :  filters:= 64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‘relu’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Conv2d_6 :  filters:= 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kernel_size:= (3,3)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padding:= same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 activation_layer:= </a:t>
            </a:r>
            <a:r>
              <a:rPr lang="en" sz="1100"/>
              <a:t>’tanh’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56" name="Google Shape;956;p69"/>
          <p:cNvPicPr preferRelativeResize="0"/>
          <p:nvPr/>
        </p:nvPicPr>
        <p:blipFill rotWithShape="1">
          <a:blip r:embed="rId3">
            <a:alphaModFix/>
          </a:blip>
          <a:srcRect b="-2235" l="0" r="0" t="-2739"/>
          <a:stretch/>
        </p:blipFill>
        <p:spPr>
          <a:xfrm>
            <a:off x="7139675" y="59475"/>
            <a:ext cx="1056750" cy="502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AutoEncoder Neural Network - close look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pic>
        <p:nvPicPr>
          <p:cNvPr id="962" name="Google Shape;9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1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975" y="2450400"/>
            <a:ext cx="1354850" cy="13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0"/>
          <p:cNvSpPr txBox="1"/>
          <p:nvPr/>
        </p:nvSpPr>
        <p:spPr>
          <a:xfrm>
            <a:off x="1090350" y="4485425"/>
            <a:ext cx="85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5" name="Google Shape;965;p70"/>
          <p:cNvSpPr txBox="1"/>
          <p:nvPr/>
        </p:nvSpPr>
        <p:spPr>
          <a:xfrm>
            <a:off x="3931055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6" name="Google Shape;966;p70"/>
          <p:cNvSpPr txBox="1"/>
          <p:nvPr/>
        </p:nvSpPr>
        <p:spPr>
          <a:xfrm>
            <a:off x="6985650" y="4485425"/>
            <a:ext cx="12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7" name="Google Shape;96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400" y="1770225"/>
            <a:ext cx="2715200" cy="2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AutoEncoder Neural Network - more predictions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sp>
        <p:nvSpPr>
          <p:cNvPr id="974" name="Google Shape;974;p71"/>
          <p:cNvSpPr txBox="1"/>
          <p:nvPr/>
        </p:nvSpPr>
        <p:spPr>
          <a:xfrm>
            <a:off x="500100" y="41635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5" name="Google Shape;975;p71"/>
          <p:cNvSpPr txBox="1"/>
          <p:nvPr/>
        </p:nvSpPr>
        <p:spPr>
          <a:xfrm>
            <a:off x="1704500" y="41635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6" name="Google Shape;976;p71"/>
          <p:cNvSpPr txBox="1"/>
          <p:nvPr/>
        </p:nvSpPr>
        <p:spPr>
          <a:xfrm>
            <a:off x="3264420" y="41635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7" name="Google Shape;9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304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300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31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1"/>
          <p:cNvSpPr txBox="1"/>
          <p:nvPr/>
        </p:nvSpPr>
        <p:spPr>
          <a:xfrm>
            <a:off x="4994238" y="4124400"/>
            <a:ext cx="842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1" name="Google Shape;981;p71"/>
          <p:cNvSpPr txBox="1"/>
          <p:nvPr/>
        </p:nvSpPr>
        <p:spPr>
          <a:xfrm>
            <a:off x="6198637" y="4124400"/>
            <a:ext cx="1149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2" name="Google Shape;982;p71"/>
          <p:cNvSpPr txBox="1"/>
          <p:nvPr/>
        </p:nvSpPr>
        <p:spPr>
          <a:xfrm>
            <a:off x="7864958" y="4124400"/>
            <a:ext cx="7155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actual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83" name="Google Shape;983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4050" y="2941700"/>
            <a:ext cx="1188250" cy="11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0075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4500" y="2905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5175" y="1868025"/>
            <a:ext cx="612249" cy="6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5175" y="3229699"/>
            <a:ext cx="612249" cy="6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09326" y="1821475"/>
            <a:ext cx="612249" cy="6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17101" y="3237470"/>
            <a:ext cx="596707" cy="59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04500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04500" y="2905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7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79775" y="292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7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86375" y="15645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311700" y="1464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Neural Network Architectures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Input : greyscale of the image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Image Size :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3 x 128 x 128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Output : Color ( CIE-LAB color space ) of the image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Keras Generator to feed the Images to model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Colorization - our solution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accent5"/>
                </a:highlight>
              </a:rPr>
              <a:t>AutoEncoder Neural Network.</a:t>
            </a:r>
            <a:endParaRPr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pic>
        <p:nvPicPr>
          <p:cNvPr id="1000" name="Google Shape;10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81225"/>
            <a:ext cx="4270325" cy="30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150" y="1511463"/>
            <a:ext cx="4257174" cy="320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740" y="1550363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7296" y="1550363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5088" y="1550363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2888" y="1550350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740" y="2987719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7295" y="2987719"/>
            <a:ext cx="1093760" cy="10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79199" y="2987700"/>
            <a:ext cx="1093800" cy="10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73"/>
          <p:cNvSpPr txBox="1"/>
          <p:nvPr/>
        </p:nvSpPr>
        <p:spPr>
          <a:xfrm>
            <a:off x="1259550" y="43050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014" name="Google Shape;1014;p73"/>
          <p:cNvSpPr txBox="1"/>
          <p:nvPr/>
        </p:nvSpPr>
        <p:spPr>
          <a:xfrm>
            <a:off x="2729925" y="43050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015" name="Google Shape;1015;p73"/>
          <p:cNvSpPr txBox="1"/>
          <p:nvPr/>
        </p:nvSpPr>
        <p:spPr>
          <a:xfrm>
            <a:off x="4167725" y="43050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RCNN</a:t>
            </a:r>
            <a:endParaRPr/>
          </a:p>
        </p:txBody>
      </p:sp>
      <p:sp>
        <p:nvSpPr>
          <p:cNvPr id="1016" name="Google Shape;1016;p73"/>
          <p:cNvSpPr txBox="1"/>
          <p:nvPr/>
        </p:nvSpPr>
        <p:spPr>
          <a:xfrm>
            <a:off x="5621850" y="43050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AECNN</a:t>
            </a:r>
            <a:endParaRPr/>
          </a:p>
        </p:txBody>
      </p:sp>
      <p:sp>
        <p:nvSpPr>
          <p:cNvPr id="1017" name="Google Shape;1017;p73"/>
          <p:cNvSpPr txBox="1"/>
          <p:nvPr/>
        </p:nvSpPr>
        <p:spPr>
          <a:xfrm>
            <a:off x="7043375" y="43050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</a:t>
            </a:r>
            <a:endParaRPr/>
          </a:p>
        </p:txBody>
      </p:sp>
      <p:pic>
        <p:nvPicPr>
          <p:cNvPr id="1018" name="Google Shape;1018;p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75350" y="3246149"/>
            <a:ext cx="576900" cy="57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75350" y="1808807"/>
            <a:ext cx="576895" cy="5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3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chemeClr val="accent5"/>
                </a:highlight>
                <a:latin typeface="Oswald"/>
                <a:ea typeface="Oswald"/>
                <a:cs typeface="Oswald"/>
                <a:sym typeface="Oswald"/>
              </a:rPr>
              <a:t>SuperResolution - Result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21" name="Google Shape;1021;p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79200" y="155035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79213" y="298772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33225" y="1550363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7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25100" y="298772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7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87300" y="1550350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7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87300" y="2987725"/>
            <a:ext cx="1093750" cy="10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390" y="1702763"/>
            <a:ext cx="1093760" cy="1093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4"/>
          <p:cNvSpPr txBox="1"/>
          <p:nvPr/>
        </p:nvSpPr>
        <p:spPr>
          <a:xfrm>
            <a:off x="1259550" y="44574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033" name="Google Shape;1033;p74"/>
          <p:cNvSpPr txBox="1"/>
          <p:nvPr/>
        </p:nvSpPr>
        <p:spPr>
          <a:xfrm>
            <a:off x="2729925" y="44574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034" name="Google Shape;1034;p74"/>
          <p:cNvSpPr txBox="1"/>
          <p:nvPr/>
        </p:nvSpPr>
        <p:spPr>
          <a:xfrm>
            <a:off x="4167725" y="44574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RCNN</a:t>
            </a:r>
            <a:endParaRPr/>
          </a:p>
        </p:txBody>
      </p:sp>
      <p:sp>
        <p:nvSpPr>
          <p:cNvPr id="1035" name="Google Shape;1035;p74"/>
          <p:cNvSpPr txBox="1"/>
          <p:nvPr/>
        </p:nvSpPr>
        <p:spPr>
          <a:xfrm>
            <a:off x="5621850" y="44574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AECNN</a:t>
            </a:r>
            <a:endParaRPr/>
          </a:p>
        </p:txBody>
      </p:sp>
      <p:sp>
        <p:nvSpPr>
          <p:cNvPr id="1036" name="Google Shape;1036;p74"/>
          <p:cNvSpPr txBox="1"/>
          <p:nvPr/>
        </p:nvSpPr>
        <p:spPr>
          <a:xfrm>
            <a:off x="7043375" y="4457425"/>
            <a:ext cx="808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</a:t>
            </a:r>
            <a:endParaRPr/>
          </a:p>
        </p:txBody>
      </p:sp>
      <p:pic>
        <p:nvPicPr>
          <p:cNvPr id="1037" name="Google Shape;103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5350" y="1961207"/>
            <a:ext cx="576895" cy="5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4"/>
          <p:cNvSpPr/>
          <p:nvPr/>
        </p:nvSpPr>
        <p:spPr>
          <a:xfrm>
            <a:off x="1375350" y="2230300"/>
            <a:ext cx="295200" cy="3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9" name="Google Shape;1039;p74"/>
          <p:cNvCxnSpPr/>
          <p:nvPr/>
        </p:nvCxnSpPr>
        <p:spPr>
          <a:xfrm flipH="1">
            <a:off x="1162125" y="2234925"/>
            <a:ext cx="222900" cy="96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74"/>
          <p:cNvCxnSpPr/>
          <p:nvPr/>
        </p:nvCxnSpPr>
        <p:spPr>
          <a:xfrm>
            <a:off x="1675125" y="2237100"/>
            <a:ext cx="570000" cy="94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74"/>
          <p:cNvCxnSpPr/>
          <p:nvPr/>
        </p:nvCxnSpPr>
        <p:spPr>
          <a:xfrm flipH="1">
            <a:off x="1355625" y="2549725"/>
            <a:ext cx="23100" cy="63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74"/>
          <p:cNvCxnSpPr/>
          <p:nvPr/>
        </p:nvCxnSpPr>
        <p:spPr>
          <a:xfrm>
            <a:off x="1674625" y="2543425"/>
            <a:ext cx="257700" cy="66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3" name="Google Shape;1043;p74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chemeClr val="accent5"/>
                </a:highlight>
                <a:latin typeface="Oswald"/>
                <a:ea typeface="Oswald"/>
                <a:cs typeface="Oswald"/>
                <a:sym typeface="Oswald"/>
              </a:rPr>
              <a:t>SuperResolution - Result Closer Look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4" name="Google Shape;104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288" y="170277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025" y="1702750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9225" y="1702775"/>
            <a:ext cx="1093750" cy="1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4"/>
          <p:cNvPicPr preferRelativeResize="0"/>
          <p:nvPr/>
        </p:nvPicPr>
        <p:blipFill rotWithShape="1">
          <a:blip r:embed="rId4">
            <a:alphaModFix/>
          </a:blip>
          <a:srcRect b="0" l="0" r="47886" t="47254"/>
          <a:stretch/>
        </p:blipFill>
        <p:spPr>
          <a:xfrm>
            <a:off x="1162125" y="3215350"/>
            <a:ext cx="1093750" cy="110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74"/>
          <p:cNvPicPr preferRelativeResize="0"/>
          <p:nvPr/>
        </p:nvPicPr>
        <p:blipFill rotWithShape="1">
          <a:blip r:embed="rId5">
            <a:alphaModFix/>
          </a:blip>
          <a:srcRect b="0" l="0" r="47886" t="47886"/>
          <a:stretch/>
        </p:blipFill>
        <p:spPr>
          <a:xfrm>
            <a:off x="2587299" y="3219892"/>
            <a:ext cx="1093759" cy="109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74"/>
          <p:cNvPicPr preferRelativeResize="0"/>
          <p:nvPr/>
        </p:nvPicPr>
        <p:blipFill rotWithShape="1">
          <a:blip r:embed="rId6">
            <a:alphaModFix/>
          </a:blip>
          <a:srcRect b="0" l="0" r="47886" t="47886"/>
          <a:stretch/>
        </p:blipFill>
        <p:spPr>
          <a:xfrm>
            <a:off x="4026052" y="3219890"/>
            <a:ext cx="1093759" cy="109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74"/>
          <p:cNvPicPr preferRelativeResize="0"/>
          <p:nvPr/>
        </p:nvPicPr>
        <p:blipFill rotWithShape="1">
          <a:blip r:embed="rId7">
            <a:alphaModFix/>
          </a:blip>
          <a:srcRect b="0" l="0" r="47254" t="47254"/>
          <a:stretch/>
        </p:blipFill>
        <p:spPr>
          <a:xfrm>
            <a:off x="5472596" y="3182395"/>
            <a:ext cx="1106998" cy="11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74"/>
          <p:cNvPicPr preferRelativeResize="0"/>
          <p:nvPr/>
        </p:nvPicPr>
        <p:blipFill rotWithShape="1">
          <a:blip r:embed="rId3">
            <a:alphaModFix/>
          </a:blip>
          <a:srcRect b="0" l="0" r="47886" t="47886"/>
          <a:stretch/>
        </p:blipFill>
        <p:spPr>
          <a:xfrm>
            <a:off x="6932397" y="3189021"/>
            <a:ext cx="1093759" cy="109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References</a:t>
            </a:r>
            <a:r>
              <a:rPr lang="en"/>
              <a:t> </a:t>
            </a:r>
            <a:endParaRPr/>
          </a:p>
        </p:txBody>
      </p:sp>
      <p:sp>
        <p:nvSpPr>
          <p:cNvPr id="1057" name="Google Shape;1057;p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Szegedy, Christian, et al. "Going deeper with convolutions." Proceedings of the IEEE conference on computer vision and pattern recognition. 2015.</a:t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Fenu, Stefano, and Carden Bagwell. "Image Colorization using Residual Networks."</a:t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Iizuka, Satoshi, Edgar Simo-Serra, and Hiroshi Ishikawa. "Let there be color!: joint end-to-end learning of global and local image priors for automatic image colorization with simultaneous classification." ACM Transactions on Graphics (TOG) 35.4 (2016): 110.</a:t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Goodfellow, Ian, et al. "Generative adversarial nets." Advances in neural information processing systems. 2014.</a:t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Krizhevsky, Alex, Ilya Sutskever, and Geoffrey E. Hinton. "Imagenet classification with deep convolutional neural networks." Advances in neural information processing systems. 2012.</a:t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Lehtinen, Jaakko, et al. "Noise2Noise: LeaArning Image Restoration without Clean Data." arXiv preprint arXiv:1803.04189 (2018).</a:t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Cheng, Zezhou, Qingxiong Yang, and Bin Sheng. "Deep colorization." Proceedings of the IEEE International Conference on Computer Vision. 2015.</a:t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Szegedy, Christian, et al. "Inception-v4, inception-resnet and the impact of residual connections on learning." AAAI. Vol. 4. 2017.</a:t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Oord, Aaron van den, Nal Kalchbrenner, and Koray Kavukcuoglu. "Pixel recurrent neural networks." arXiv preprint arXiv:1601.06759 (2016).</a:t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6"/>
          <p:cNvSpPr txBox="1"/>
          <p:nvPr/>
        </p:nvSpPr>
        <p:spPr>
          <a:xfrm>
            <a:off x="311700" y="1193450"/>
            <a:ext cx="85206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He, Kaiming, et al. "Deep residual learning for image recognition." Proceedings of the IEEE conference on computer vision and pattern recognition. 2016.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Hinton, Geoffrey, Oriol Vinyals, and Jeff Dean. "Distilling the knowledge in a neural network." arXiv preprint arXiv:1503.02531 (2015).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Ioffe, Sergey, and Christian Szegedy. "Batch normalization: Accelerating deep network training by reducing internal covariate shift." arXiv preprint arXiv:1502.03167 (2015).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Simonyan, Karen, and Andrew Zisserman. "Very deep convolutional networks for large-scale image recognition." arXiv preprint arXiv:1409.1556 (2014).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Chatfield, Ken, et al. "Return of the devil in the details: Delving deep into convolutional nets." arXiv preprint arXiv:1405.3531(2014).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Sermanet, Pierre, et al. "Overfeat: Integrated recognition, localization and detection using convolutional networks." arXiv preprint arXiv:1312.6229 (2013).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Tafti, Abdolreza Dehghani, and E. Mirsadeghi. "Neural network with median filter for image noise reduction." Proc. Int. Conf. Mechatronic Syst. Mater.. 2012.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Glasner, Daniel, Shai Bagon, and Michal Irani. "Super-resolution from a single image." Computer Vision, 2009 IEEE 12th International Conference on. IEEE, 2009.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Zhang, Kai, Wangmeng Zuo, and Lei Zhang. "Learning a single convolutional super-resolution network for multiple degradations." IEEE Conference on Computer Vision and Pattern Recognition. Vol. 6. 2018.</a:t>
            </a:r>
            <a:endParaRPr sz="12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Colorization - our solution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471200" y="2218925"/>
            <a:ext cx="1795800" cy="1795800"/>
          </a:xfrm>
          <a:prstGeom prst="rect">
            <a:avLst/>
          </a:prstGeom>
          <a:solidFill>
            <a:srgbClr val="000000">
              <a:alpha val="1615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9"/>
          <p:cNvCxnSpPr/>
          <p:nvPr/>
        </p:nvCxnSpPr>
        <p:spPr>
          <a:xfrm>
            <a:off x="2535300" y="3168400"/>
            <a:ext cx="546900" cy="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9"/>
          <p:cNvSpPr txBox="1"/>
          <p:nvPr/>
        </p:nvSpPr>
        <p:spPr>
          <a:xfrm>
            <a:off x="3206075" y="2827750"/>
            <a:ext cx="21468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4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" name="Google Shape;119;p19"/>
          <p:cNvCxnSpPr/>
          <p:nvPr/>
        </p:nvCxnSpPr>
        <p:spPr>
          <a:xfrm>
            <a:off x="5577475" y="3168400"/>
            <a:ext cx="546900" cy="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9"/>
          <p:cNvSpPr/>
          <p:nvPr/>
        </p:nvSpPr>
        <p:spPr>
          <a:xfrm>
            <a:off x="6267400" y="2047000"/>
            <a:ext cx="1795800" cy="1795800"/>
          </a:xfrm>
          <a:prstGeom prst="rect">
            <a:avLst/>
          </a:prstGeom>
          <a:gradFill>
            <a:gsLst>
              <a:gs pos="0">
                <a:srgbClr val="00FF00">
                  <a:alpha val="16150"/>
                </a:srgbClr>
              </a:gs>
              <a:gs pos="100000">
                <a:srgbClr val="FF00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6877000" y="2656600"/>
            <a:ext cx="1795800" cy="1795800"/>
          </a:xfrm>
          <a:prstGeom prst="rect">
            <a:avLst/>
          </a:prstGeom>
          <a:gradFill>
            <a:gsLst>
              <a:gs pos="0">
                <a:srgbClr val="0000FF">
                  <a:alpha val="16150"/>
                </a:srgbClr>
              </a:gs>
              <a:gs pos="100000">
                <a:srgbClr val="FFFF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483350" y="1795625"/>
            <a:ext cx="1771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(0 -&gt; 100)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279550" y="1623700"/>
            <a:ext cx="1771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(-128 -&gt; 127)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889150" y="4452400"/>
            <a:ext cx="1771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(-128 -&gt; 127)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Colorization - our solution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471200" y="2218925"/>
            <a:ext cx="1795800" cy="1795800"/>
          </a:xfrm>
          <a:prstGeom prst="rect">
            <a:avLst/>
          </a:prstGeom>
          <a:solidFill>
            <a:srgbClr val="000000">
              <a:alpha val="1615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20"/>
          <p:cNvCxnSpPr/>
          <p:nvPr/>
        </p:nvCxnSpPr>
        <p:spPr>
          <a:xfrm>
            <a:off x="2535300" y="3168400"/>
            <a:ext cx="546900" cy="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0"/>
          <p:cNvSpPr txBox="1"/>
          <p:nvPr/>
        </p:nvSpPr>
        <p:spPr>
          <a:xfrm>
            <a:off x="3206075" y="2827750"/>
            <a:ext cx="21468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4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5577475" y="3168400"/>
            <a:ext cx="546900" cy="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0"/>
          <p:cNvSpPr/>
          <p:nvPr/>
        </p:nvSpPr>
        <p:spPr>
          <a:xfrm>
            <a:off x="6267400" y="2047000"/>
            <a:ext cx="1795800" cy="1795800"/>
          </a:xfrm>
          <a:prstGeom prst="rect">
            <a:avLst/>
          </a:prstGeom>
          <a:gradFill>
            <a:gsLst>
              <a:gs pos="0">
                <a:srgbClr val="00FF00">
                  <a:alpha val="16150"/>
                </a:srgbClr>
              </a:gs>
              <a:gs pos="100000">
                <a:srgbClr val="FF00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6877000" y="2656600"/>
            <a:ext cx="1795800" cy="1795800"/>
          </a:xfrm>
          <a:prstGeom prst="rect">
            <a:avLst/>
          </a:prstGeom>
          <a:gradFill>
            <a:gsLst>
              <a:gs pos="0">
                <a:srgbClr val="0000FF">
                  <a:alpha val="16150"/>
                </a:srgbClr>
              </a:gs>
              <a:gs pos="100000">
                <a:srgbClr val="FFFF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483350" y="1795625"/>
            <a:ext cx="1771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(0 -&gt; 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279550" y="1623700"/>
            <a:ext cx="1771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(-1 -&gt; 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889150" y="4452400"/>
            <a:ext cx="1771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(-1 -&gt; 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688925" y="1392800"/>
            <a:ext cx="3794400" cy="3677700"/>
          </a:xfrm>
          <a:prstGeom prst="roundRect">
            <a:avLst>
              <a:gd fmla="val 590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4660769" y="1392800"/>
            <a:ext cx="3655500" cy="3677700"/>
          </a:xfrm>
          <a:prstGeom prst="roundRect">
            <a:avLst>
              <a:gd fmla="val 590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0" y="0"/>
            <a:ext cx="9144000" cy="12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Colorization - t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 Pipeline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898523" y="2669998"/>
            <a:ext cx="929400" cy="12492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898643" y="2432083"/>
            <a:ext cx="929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RGB  (?x?)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2131907" y="2669998"/>
            <a:ext cx="929400" cy="8937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00FF00"/>
              </a:gs>
              <a:gs pos="100000">
                <a:srgbClr val="0000F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1942612" y="2432075"/>
            <a:ext cx="1308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RGB  (128x128)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3388376" y="2660009"/>
            <a:ext cx="774900" cy="777000"/>
          </a:xfrm>
          <a:prstGeom prst="rect">
            <a:avLst/>
          </a:prstGeom>
          <a:solidFill>
            <a:srgbClr val="000000">
              <a:alpha val="1615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3466832" y="2737459"/>
            <a:ext cx="774900" cy="777000"/>
          </a:xfrm>
          <a:prstGeom prst="rect">
            <a:avLst/>
          </a:prstGeom>
          <a:gradFill>
            <a:gsLst>
              <a:gs pos="0">
                <a:srgbClr val="00FF00">
                  <a:alpha val="16150"/>
                </a:srgbClr>
              </a:gs>
              <a:gs pos="100000">
                <a:srgbClr val="FF00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3542818" y="2822113"/>
            <a:ext cx="774900" cy="777000"/>
          </a:xfrm>
          <a:prstGeom prst="rect">
            <a:avLst/>
          </a:prstGeom>
          <a:gradFill>
            <a:gsLst>
              <a:gs pos="0">
                <a:srgbClr val="0000FF">
                  <a:alpha val="16150"/>
                </a:srgbClr>
              </a:gs>
              <a:gs pos="100000">
                <a:srgbClr val="FFFF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3225444" y="2432083"/>
            <a:ext cx="12579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LAB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 (128x128)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5511465" y="1654944"/>
            <a:ext cx="774900" cy="777000"/>
          </a:xfrm>
          <a:prstGeom prst="rect">
            <a:avLst/>
          </a:prstGeom>
          <a:solidFill>
            <a:srgbClr val="000000">
              <a:alpha val="1615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5535455" y="3919135"/>
            <a:ext cx="774900" cy="777000"/>
          </a:xfrm>
          <a:prstGeom prst="rect">
            <a:avLst/>
          </a:prstGeom>
          <a:gradFill>
            <a:gsLst>
              <a:gs pos="0">
                <a:srgbClr val="00FF00">
                  <a:alpha val="16150"/>
                </a:srgbClr>
              </a:gs>
              <a:gs pos="100000">
                <a:srgbClr val="FF00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5611441" y="4003789"/>
            <a:ext cx="774900" cy="777000"/>
          </a:xfrm>
          <a:prstGeom prst="rect">
            <a:avLst/>
          </a:prstGeom>
          <a:gradFill>
            <a:gsLst>
              <a:gs pos="0">
                <a:srgbClr val="0000FF">
                  <a:alpha val="16150"/>
                </a:srgbClr>
              </a:gs>
              <a:gs pos="100000">
                <a:srgbClr val="FFFF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5207011" y="3033690"/>
            <a:ext cx="1383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5698595" y="2537305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5920889" y="2537305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5511453" y="2821468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5828731" y="2821468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6146010" y="2821468"/>
            <a:ext cx="178500" cy="17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1"/>
          <p:cNvCxnSpPr>
            <a:endCxn id="160" idx="0"/>
          </p:cNvCxnSpPr>
          <p:nvPr/>
        </p:nvCxnSpPr>
        <p:spPr>
          <a:xfrm flipH="1">
            <a:off x="5600703" y="2716168"/>
            <a:ext cx="1872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>
            <a:stCxn id="158" idx="4"/>
            <a:endCxn id="161" idx="0"/>
          </p:cNvCxnSpPr>
          <p:nvPr/>
        </p:nvCxnSpPr>
        <p:spPr>
          <a:xfrm>
            <a:off x="5787845" y="2716105"/>
            <a:ext cx="1302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1"/>
          <p:cNvCxnSpPr>
            <a:stCxn id="159" idx="4"/>
            <a:endCxn id="160" idx="0"/>
          </p:cNvCxnSpPr>
          <p:nvPr/>
        </p:nvCxnSpPr>
        <p:spPr>
          <a:xfrm flipH="1">
            <a:off x="5600639" y="2716105"/>
            <a:ext cx="4095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1"/>
          <p:cNvCxnSpPr>
            <a:stCxn id="158" idx="4"/>
            <a:endCxn id="162" idx="0"/>
          </p:cNvCxnSpPr>
          <p:nvPr/>
        </p:nvCxnSpPr>
        <p:spPr>
          <a:xfrm>
            <a:off x="5787845" y="2716105"/>
            <a:ext cx="4473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1"/>
          <p:cNvCxnSpPr>
            <a:endCxn id="161" idx="0"/>
          </p:cNvCxnSpPr>
          <p:nvPr/>
        </p:nvCxnSpPr>
        <p:spPr>
          <a:xfrm flipH="1">
            <a:off x="5917981" y="2716168"/>
            <a:ext cx="921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1"/>
          <p:cNvCxnSpPr>
            <a:stCxn id="159" idx="4"/>
            <a:endCxn id="162" idx="0"/>
          </p:cNvCxnSpPr>
          <p:nvPr/>
        </p:nvCxnSpPr>
        <p:spPr>
          <a:xfrm>
            <a:off x="6010139" y="2716105"/>
            <a:ext cx="2250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1"/>
          <p:cNvSpPr/>
          <p:nvPr/>
        </p:nvSpPr>
        <p:spPr>
          <a:xfrm rot="10800000">
            <a:off x="5937969" y="3621547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 rot="10800000">
            <a:off x="5726076" y="3621547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 rot="10800000">
            <a:off x="6116354" y="3350680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 rot="10800000">
            <a:off x="5813922" y="3350680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 rot="10800000">
            <a:off x="5511489" y="3350680"/>
            <a:ext cx="170100" cy="17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1"/>
          <p:cNvCxnSpPr>
            <a:endCxn id="171" idx="0"/>
          </p:cNvCxnSpPr>
          <p:nvPr/>
        </p:nvCxnSpPr>
        <p:spPr>
          <a:xfrm flipH="1" rot="10800000">
            <a:off x="6023204" y="3521380"/>
            <a:ext cx="1782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1"/>
          <p:cNvCxnSpPr>
            <a:stCxn id="169" idx="4"/>
            <a:endCxn id="172" idx="0"/>
          </p:cNvCxnSpPr>
          <p:nvPr/>
        </p:nvCxnSpPr>
        <p:spPr>
          <a:xfrm rot="10800000">
            <a:off x="5899119" y="3521347"/>
            <a:ext cx="1239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>
            <a:stCxn id="170" idx="4"/>
            <a:endCxn id="171" idx="0"/>
          </p:cNvCxnSpPr>
          <p:nvPr/>
        </p:nvCxnSpPr>
        <p:spPr>
          <a:xfrm flipH="1" rot="10800000">
            <a:off x="5811126" y="3521347"/>
            <a:ext cx="3903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>
            <a:stCxn id="169" idx="4"/>
            <a:endCxn id="173" idx="0"/>
          </p:cNvCxnSpPr>
          <p:nvPr/>
        </p:nvCxnSpPr>
        <p:spPr>
          <a:xfrm rot="10800000">
            <a:off x="5596419" y="3521347"/>
            <a:ext cx="4266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1"/>
          <p:cNvCxnSpPr>
            <a:endCxn id="172" idx="0"/>
          </p:cNvCxnSpPr>
          <p:nvPr/>
        </p:nvCxnSpPr>
        <p:spPr>
          <a:xfrm flipH="1" rot="10800000">
            <a:off x="5811072" y="3521380"/>
            <a:ext cx="879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1"/>
          <p:cNvCxnSpPr>
            <a:stCxn id="170" idx="4"/>
            <a:endCxn id="173" idx="0"/>
          </p:cNvCxnSpPr>
          <p:nvPr/>
        </p:nvCxnSpPr>
        <p:spPr>
          <a:xfrm rot="10800000">
            <a:off x="5596626" y="3521347"/>
            <a:ext cx="214500" cy="1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1"/>
          <p:cNvCxnSpPr>
            <a:stCxn id="153" idx="0"/>
            <a:endCxn id="154" idx="1"/>
          </p:cNvCxnSpPr>
          <p:nvPr/>
        </p:nvCxnSpPr>
        <p:spPr>
          <a:xfrm rot="-5400000">
            <a:off x="4488744" y="1409233"/>
            <a:ext cx="388500" cy="1657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1"/>
          <p:cNvCxnSpPr>
            <a:stCxn id="182" idx="2"/>
            <a:endCxn id="155" idx="1"/>
          </p:cNvCxnSpPr>
          <p:nvPr/>
        </p:nvCxnSpPr>
        <p:spPr>
          <a:xfrm flipH="1" rot="-5400000">
            <a:off x="4365800" y="3138075"/>
            <a:ext cx="610500" cy="1728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1"/>
          <p:cNvSpPr txBox="1"/>
          <p:nvPr/>
        </p:nvSpPr>
        <p:spPr>
          <a:xfrm>
            <a:off x="5270085" y="1426345"/>
            <a:ext cx="12579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(1x128x128)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5335196" y="4780932"/>
            <a:ext cx="12579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(2x128x128)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7045210" y="4786575"/>
            <a:ext cx="1149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3009759" y="4786575"/>
            <a:ext cx="1308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307910" y="2322200"/>
            <a:ext cx="1149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6773660" y="4091800"/>
            <a:ext cx="1149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3434600" y="3591825"/>
            <a:ext cx="744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7228851" y="3237346"/>
            <a:ext cx="774900" cy="777000"/>
          </a:xfrm>
          <a:prstGeom prst="rect">
            <a:avLst/>
          </a:prstGeom>
          <a:solidFill>
            <a:srgbClr val="000000">
              <a:alpha val="1615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7307307" y="3314797"/>
            <a:ext cx="774900" cy="777000"/>
          </a:xfrm>
          <a:prstGeom prst="rect">
            <a:avLst/>
          </a:prstGeom>
          <a:gradFill>
            <a:gsLst>
              <a:gs pos="0">
                <a:srgbClr val="00FF00">
                  <a:alpha val="16150"/>
                </a:srgbClr>
              </a:gs>
              <a:gs pos="100000">
                <a:srgbClr val="FF00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7383293" y="3399450"/>
            <a:ext cx="774900" cy="777000"/>
          </a:xfrm>
          <a:prstGeom prst="rect">
            <a:avLst/>
          </a:prstGeom>
          <a:gradFill>
            <a:gsLst>
              <a:gs pos="0">
                <a:srgbClr val="0000FF">
                  <a:alpha val="16150"/>
                </a:srgbClr>
              </a:gs>
              <a:gs pos="100000">
                <a:srgbClr val="FFFF00">
                  <a:alpha val="16150"/>
                </a:srgbClr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1"/>
          <p:cNvCxnSpPr>
            <a:stCxn id="156" idx="3"/>
            <a:endCxn id="191" idx="2"/>
          </p:cNvCxnSpPr>
          <p:nvPr/>
        </p:nvCxnSpPr>
        <p:spPr>
          <a:xfrm flipH="1" rot="10800000">
            <a:off x="6386341" y="4176589"/>
            <a:ext cx="1384500" cy="215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1"/>
          <p:cNvCxnSpPr>
            <a:stCxn id="154" idx="3"/>
            <a:endCxn id="189" idx="0"/>
          </p:cNvCxnSpPr>
          <p:nvPr/>
        </p:nvCxnSpPr>
        <p:spPr>
          <a:xfrm>
            <a:off x="6286365" y="2043444"/>
            <a:ext cx="1329900" cy="1194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